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3.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5.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6.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8.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9.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20.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21.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2.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3.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24.xml" ContentType="application/vnd.openxmlformats-officedocument.theme+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25.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6.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27.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theme/theme28.xml" ContentType="application/vnd.openxmlformats-officedocument.theme+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theme/theme29.xml" ContentType="application/vnd.openxmlformats-officedocument.theme+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theme/theme30.xml" ContentType="application/vnd.openxmlformats-officedocument.theme+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theme/theme31.xml" ContentType="application/vnd.openxmlformats-officedocument.theme+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theme/theme32.xml" ContentType="application/vnd.openxmlformats-officedocument.theme+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7.xml" ContentType="application/vnd.openxmlformats-officedocument.presentationml.notesSlide+xml"/>
  <Override PartName="/ppt/tags/tag6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Lst>
  <p:notesMasterIdLst>
    <p:notesMasterId r:id="rId120"/>
  </p:notesMasterIdLst>
  <p:sldIdLst>
    <p:sldId id="305" r:id="rId34"/>
    <p:sldId id="34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49" r:id="rId54"/>
    <p:sldId id="350" r:id="rId55"/>
    <p:sldId id="353" r:id="rId56"/>
    <p:sldId id="410" r:id="rId57"/>
    <p:sldId id="347" r:id="rId58"/>
    <p:sldId id="345" r:id="rId59"/>
    <p:sldId id="348" r:id="rId60"/>
    <p:sldId id="355" r:id="rId61"/>
    <p:sldId id="352" r:id="rId62"/>
    <p:sldId id="354" r:id="rId63"/>
    <p:sldId id="356" r:id="rId64"/>
    <p:sldId id="357" r:id="rId65"/>
    <p:sldId id="358" r:id="rId66"/>
    <p:sldId id="359" r:id="rId67"/>
    <p:sldId id="360" r:id="rId68"/>
    <p:sldId id="361" r:id="rId69"/>
    <p:sldId id="362" r:id="rId70"/>
    <p:sldId id="363" r:id="rId71"/>
    <p:sldId id="367" r:id="rId72"/>
    <p:sldId id="364" r:id="rId73"/>
    <p:sldId id="365" r:id="rId74"/>
    <p:sldId id="366" r:id="rId75"/>
    <p:sldId id="373" r:id="rId76"/>
    <p:sldId id="368" r:id="rId77"/>
    <p:sldId id="369" r:id="rId78"/>
    <p:sldId id="370" r:id="rId79"/>
    <p:sldId id="371" r:id="rId80"/>
    <p:sldId id="372" r:id="rId81"/>
    <p:sldId id="381" r:id="rId82"/>
    <p:sldId id="374" r:id="rId83"/>
    <p:sldId id="375" r:id="rId84"/>
    <p:sldId id="376" r:id="rId85"/>
    <p:sldId id="377" r:id="rId86"/>
    <p:sldId id="378" r:id="rId87"/>
    <p:sldId id="379" r:id="rId88"/>
    <p:sldId id="380" r:id="rId89"/>
    <p:sldId id="382" r:id="rId90"/>
    <p:sldId id="383" r:id="rId91"/>
    <p:sldId id="384" r:id="rId92"/>
    <p:sldId id="385" r:id="rId93"/>
    <p:sldId id="386" r:id="rId94"/>
    <p:sldId id="387" r:id="rId95"/>
    <p:sldId id="388" r:id="rId96"/>
    <p:sldId id="389" r:id="rId97"/>
    <p:sldId id="390" r:id="rId98"/>
    <p:sldId id="391" r:id="rId99"/>
    <p:sldId id="392" r:id="rId100"/>
    <p:sldId id="395" r:id="rId101"/>
    <p:sldId id="396" r:id="rId102"/>
    <p:sldId id="393" r:id="rId103"/>
    <p:sldId id="394" r:id="rId104"/>
    <p:sldId id="397" r:id="rId105"/>
    <p:sldId id="398" r:id="rId106"/>
    <p:sldId id="399" r:id="rId107"/>
    <p:sldId id="400" r:id="rId108"/>
    <p:sldId id="401" r:id="rId109"/>
    <p:sldId id="402" r:id="rId110"/>
    <p:sldId id="403" r:id="rId111"/>
    <p:sldId id="404" r:id="rId112"/>
    <p:sldId id="405" r:id="rId113"/>
    <p:sldId id="406" r:id="rId114"/>
    <p:sldId id="407" r:id="rId115"/>
    <p:sldId id="409" r:id="rId116"/>
    <p:sldId id="411" r:id="rId117"/>
    <p:sldId id="412" r:id="rId118"/>
    <p:sldId id="326"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84.xml"/><Relationship Id="rId21" Type="http://schemas.openxmlformats.org/officeDocument/2006/relationships/slideMaster" Target="slideMasters/slideMaster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12" Type="http://schemas.openxmlformats.org/officeDocument/2006/relationships/slide" Target="slides/slide79.xml"/><Relationship Id="rId16" Type="http://schemas.openxmlformats.org/officeDocument/2006/relationships/slideMaster" Target="slideMasters/slideMaster16.xml"/><Relationship Id="rId107" Type="http://schemas.openxmlformats.org/officeDocument/2006/relationships/slide" Target="slides/slide7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102" Type="http://schemas.openxmlformats.org/officeDocument/2006/relationships/slide" Target="slides/slide69.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57.xml"/><Relationship Id="rId95" Type="http://schemas.openxmlformats.org/officeDocument/2006/relationships/slide" Target="slides/slide6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113" Type="http://schemas.openxmlformats.org/officeDocument/2006/relationships/slide" Target="slides/slide80.xml"/><Relationship Id="rId118" Type="http://schemas.openxmlformats.org/officeDocument/2006/relationships/slide" Target="slides/slide85.xml"/><Relationship Id="rId80" Type="http://schemas.openxmlformats.org/officeDocument/2006/relationships/slide" Target="slides/slide47.xml"/><Relationship Id="rId85" Type="http://schemas.openxmlformats.org/officeDocument/2006/relationships/slide" Target="slides/slide5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5.xml"/><Relationship Id="rId59" Type="http://schemas.openxmlformats.org/officeDocument/2006/relationships/slide" Target="slides/slide26.xml"/><Relationship Id="rId103" Type="http://schemas.openxmlformats.org/officeDocument/2006/relationships/slide" Target="slides/slide70.xml"/><Relationship Id="rId108" Type="http://schemas.openxmlformats.org/officeDocument/2006/relationships/slide" Target="slides/slide75.xml"/><Relationship Id="rId124" Type="http://schemas.openxmlformats.org/officeDocument/2006/relationships/tableStyles" Target="tableStyles.xml"/><Relationship Id="rId54" Type="http://schemas.openxmlformats.org/officeDocument/2006/relationships/slide" Target="slides/slide21.xml"/><Relationship Id="rId70" Type="http://schemas.openxmlformats.org/officeDocument/2006/relationships/slide" Target="slides/slide37.xml"/><Relationship Id="rId75" Type="http://schemas.openxmlformats.org/officeDocument/2006/relationships/slide" Target="slides/slide42.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6.xml"/><Relationship Id="rId114" Type="http://schemas.openxmlformats.org/officeDocument/2006/relationships/slide" Target="slides/slide81.xml"/><Relationship Id="rId119" Type="http://schemas.openxmlformats.org/officeDocument/2006/relationships/slide" Target="slides/slide86.xml"/><Relationship Id="rId44" Type="http://schemas.openxmlformats.org/officeDocument/2006/relationships/slide" Target="slides/slide11.xml"/><Relationship Id="rId60" Type="http://schemas.openxmlformats.org/officeDocument/2006/relationships/slide" Target="slides/slide27.xml"/><Relationship Id="rId65" Type="http://schemas.openxmlformats.org/officeDocument/2006/relationships/slide" Target="slides/slide32.xml"/><Relationship Id="rId81" Type="http://schemas.openxmlformats.org/officeDocument/2006/relationships/slide" Target="slides/slide48.xml"/><Relationship Id="rId86" Type="http://schemas.openxmlformats.org/officeDocument/2006/relationships/slide" Target="slides/slide5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6.xml"/><Relationship Id="rId109" Type="http://schemas.openxmlformats.org/officeDocument/2006/relationships/slide" Target="slides/slide7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slide" Target="slides/slide71.xml"/><Relationship Id="rId120"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110" Type="http://schemas.openxmlformats.org/officeDocument/2006/relationships/slide" Target="slides/slide77.xml"/><Relationship Id="rId115" Type="http://schemas.openxmlformats.org/officeDocument/2006/relationships/slide" Target="slides/slide82.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slide" Target="slides/slide72.xml"/><Relationship Id="rId8" Type="http://schemas.openxmlformats.org/officeDocument/2006/relationships/slideMaster" Target="slideMasters/slideMaster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slide" Target="slides/slide60.xml"/><Relationship Id="rId98" Type="http://schemas.openxmlformats.org/officeDocument/2006/relationships/slide" Target="slides/slide6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3.xml"/><Relationship Id="rId67" Type="http://schemas.openxmlformats.org/officeDocument/2006/relationships/slide" Target="slides/slide34.xml"/><Relationship Id="rId116" Type="http://schemas.openxmlformats.org/officeDocument/2006/relationships/slide" Target="slides/slide83.xml"/><Relationship Id="rId20" Type="http://schemas.openxmlformats.org/officeDocument/2006/relationships/slideMaster" Target="slideMasters/slideMaster20.xml"/><Relationship Id="rId41" Type="http://schemas.openxmlformats.org/officeDocument/2006/relationships/slide" Target="slides/slide8.xml"/><Relationship Id="rId62" Type="http://schemas.openxmlformats.org/officeDocument/2006/relationships/slide" Target="slides/slide29.xml"/><Relationship Id="rId83" Type="http://schemas.openxmlformats.org/officeDocument/2006/relationships/slide" Target="slides/slide50.xml"/><Relationship Id="rId88" Type="http://schemas.openxmlformats.org/officeDocument/2006/relationships/slide" Target="slides/slide55.xml"/><Relationship Id="rId111" Type="http://schemas.openxmlformats.org/officeDocument/2006/relationships/slide" Target="slides/slide78.xml"/><Relationship Id="rId15" Type="http://schemas.openxmlformats.org/officeDocument/2006/relationships/slideMaster" Target="slideMasters/slideMaster15.xml"/><Relationship Id="rId36" Type="http://schemas.openxmlformats.org/officeDocument/2006/relationships/slide" Target="slides/slide3.xml"/><Relationship Id="rId57" Type="http://schemas.openxmlformats.org/officeDocument/2006/relationships/slide" Target="slides/slide24.xml"/><Relationship Id="rId106" Type="http://schemas.openxmlformats.org/officeDocument/2006/relationships/slide" Target="slides/slide7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9.xml"/><Relationship Id="rId73" Type="http://schemas.openxmlformats.org/officeDocument/2006/relationships/slide" Target="slides/slide40.xml"/><Relationship Id="rId78" Type="http://schemas.openxmlformats.org/officeDocument/2006/relationships/slide" Target="slides/slide45.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16/09/2013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windowsazure.com/en-us/pricing/details/web-sit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move to standard instances</a:t>
            </a:r>
            <a:r>
              <a:rPr lang="en-US" sz="1100" baseline="0" dirty="0" smtClean="0"/>
              <a:t> for additional scale.</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5573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scale up standard instances to multiple</a:t>
            </a:r>
            <a:r>
              <a:rPr lang="en-US" sz="1100" baseline="0" dirty="0" smtClean="0"/>
              <a:t> instances as needed.</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52606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host multiple sites that you own on a your standard </a:t>
            </a:r>
            <a:r>
              <a:rPr lang="en-US" sz="1100" baseline="0" dirty="0" smtClean="0"/>
              <a:t>instances.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4687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host multiple sites that you own on a your standard </a:t>
            </a:r>
            <a:r>
              <a:rPr lang="en-US" sz="1100" baseline="0" dirty="0" smtClean="0"/>
              <a:t>instances.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1535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baseline="0" dirty="0" smtClean="0"/>
              <a:t> Deployment is Native, or through a Service hook from </a:t>
            </a:r>
            <a:r>
              <a:rPr lang="en-US" baseline="0" dirty="0" err="1" smtClean="0"/>
              <a:t>CodePlex</a:t>
            </a:r>
            <a:r>
              <a:rPr lang="en-US" baseline="0" dirty="0" smtClean="0"/>
              <a:t>, </a:t>
            </a:r>
            <a:r>
              <a:rPr lang="en-US" baseline="0" dirty="0" err="1" smtClean="0"/>
              <a:t>GitHub</a:t>
            </a:r>
            <a:r>
              <a:rPr lang="en-US" baseline="0" dirty="0" smtClean="0"/>
              <a:t> or </a:t>
            </a:r>
            <a:r>
              <a:rPr lang="en-US" baseline="0" dirty="0" err="1" smtClean="0"/>
              <a:t>BitBucket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solidFill>
                  <a:prstClr val="black"/>
                </a:solidFill>
              </a:rPr>
              <a:pPr/>
              <a:t>9/16/2013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380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endParaRPr lang="en-US" baseline="0" dirty="0" smtClean="0"/>
          </a:p>
          <a:p>
            <a:r>
              <a:rPr lang="en-US" baseline="0" dirty="0" smtClean="0"/>
              <a:t>Highlight the ability to get started quickly with the Windows Azure Web App Gallery</a:t>
            </a:r>
          </a:p>
          <a:p>
            <a:endParaRPr lang="en-US" baseline="0" dirty="0" smtClean="0"/>
          </a:p>
          <a:p>
            <a:pPr marL="0" marR="0" indent="0" algn="l" defTabSz="914058" rtl="0" eaLnBrk="1" fontAlgn="auto" latinLnBrk="0" hangingPunct="1">
              <a:lnSpc>
                <a:spcPct val="100000"/>
              </a:lnSpc>
              <a:spcBef>
                <a:spcPts val="0"/>
              </a:spcBef>
              <a:spcAft>
                <a:spcPts val="0"/>
              </a:spcAft>
              <a:buClrTx/>
              <a:buSzTx/>
              <a:buFontTx/>
              <a:buNone/>
              <a:tabLst/>
              <a:defRPr/>
            </a:pPr>
            <a:r>
              <a:rPr lang="en-US" b="1" baseline="0" dirty="0" smtClean="0"/>
              <a:t>Speaking Points:</a:t>
            </a:r>
          </a:p>
          <a:p>
            <a:pPr marL="0" marR="0" indent="0" algn="l" defTabSz="914058" rtl="0" eaLnBrk="1" fontAlgn="auto" latinLnBrk="0" hangingPunct="1">
              <a:lnSpc>
                <a:spcPct val="100000"/>
              </a:lnSpc>
              <a:spcBef>
                <a:spcPts val="0"/>
              </a:spcBef>
              <a:spcAft>
                <a:spcPts val="0"/>
              </a:spcAft>
              <a:buClrTx/>
              <a:buSzTx/>
              <a:buFontTx/>
              <a:buNone/>
              <a:tabLst/>
              <a:defRPr/>
            </a:pPr>
            <a:endParaRPr lang="en-US" b="1" baseline="0" dirty="0" smtClean="0"/>
          </a:p>
          <a:p>
            <a:pPr marL="171450" marR="0" indent="-171450" algn="l" defTabSz="914058" rtl="0" eaLnBrk="1" fontAlgn="auto" latinLnBrk="0" hangingPunct="1">
              <a:lnSpc>
                <a:spcPct val="100000"/>
              </a:lnSpc>
              <a:spcBef>
                <a:spcPts val="0"/>
              </a:spcBef>
              <a:spcAft>
                <a:spcPts val="0"/>
              </a:spcAft>
              <a:buClrTx/>
              <a:buSzTx/>
              <a:buFont typeface="Arial"/>
              <a:buChar char="•"/>
              <a:tabLst/>
              <a:defRPr/>
            </a:pPr>
            <a:r>
              <a:rPr lang="en-US" b="0" baseline="0" dirty="0" smtClean="0"/>
              <a:t>Along-side the publishing capabilities, Windows Azure Web Sites also offers the Web App Gallery which provides many turn key solutions based off of well known open source web applications.</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p>
          <a:p>
            <a:pPr marL="0" marR="0" indent="0" algn="l" defTabSz="1218987"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Segoe UI" pitchFamily="34" charset="0"/>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974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endParaRPr lang="en-US" baseline="0" dirty="0" smtClean="0"/>
          </a:p>
          <a:p>
            <a:r>
              <a:rPr lang="en-US" baseline="0" dirty="0" smtClean="0"/>
              <a:t>Highlight the benefits of the Windows Azure Store</a:t>
            </a:r>
          </a:p>
          <a:p>
            <a:endParaRPr lang="en-US" baseline="0" dirty="0" smtClean="0"/>
          </a:p>
          <a:p>
            <a:r>
              <a:rPr lang="en-US" b="1" baseline="0" dirty="0" smtClean="0"/>
              <a:t>Speaking Points:</a:t>
            </a:r>
          </a:p>
          <a:p>
            <a:endParaRPr lang="en-US" b="1" baseline="0" dirty="0" smtClean="0"/>
          </a:p>
          <a:p>
            <a:pPr marL="171450" indent="-171450">
              <a:buFont typeface="Arial"/>
              <a:buChar char="•"/>
            </a:pPr>
            <a:r>
              <a:rPr lang="en-US" b="0" baseline="0" dirty="0" smtClean="0"/>
              <a:t>Much like the Windows Azure Web App Gallery brings a turn key solution to Web Applications, the Windows Azure Store quickly exposes Application and Data Services for use in your applications.</a:t>
            </a:r>
          </a:p>
          <a:p>
            <a:pPr marL="171450" indent="-171450">
              <a:buFont typeface="Arial"/>
              <a:buChar char="•"/>
            </a:pPr>
            <a:endParaRPr lang="en-US" b="0" baseline="0" dirty="0" smtClean="0"/>
          </a:p>
          <a:p>
            <a:pPr marL="0" indent="0">
              <a:buFont typeface="Arial"/>
              <a:buNone/>
            </a:pPr>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61793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5218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281773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25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144298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95522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2213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052522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380893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71481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447291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70426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1109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Leave</a:t>
            </a:r>
            <a:r>
              <a:rPr lang="en-US" baseline="0" dirty="0" smtClean="0"/>
              <a:t> in appendix for QA when the </a:t>
            </a:r>
            <a:r>
              <a:rPr lang="en-US" baseline="0" smtClean="0"/>
              <a:t>question is asked.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733188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8894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5853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443921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992118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458286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93244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how Windows</a:t>
            </a:r>
            <a:r>
              <a:rPr lang="en-US" baseline="0" dirty="0" smtClean="0"/>
              <a:t> Azure websites are simple, easy, and open.</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49424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130159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12616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031357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74986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baseline="0" dirty="0" smtClean="0"/>
              <a:t> Deployment is Native, or through a Service hook from </a:t>
            </a:r>
            <a:r>
              <a:rPr lang="en-US" baseline="0" dirty="0" err="1" smtClean="0"/>
              <a:t>CodePlex</a:t>
            </a:r>
            <a:r>
              <a:rPr lang="en-US" baseline="0" dirty="0" smtClean="0"/>
              <a:t>, </a:t>
            </a:r>
            <a:r>
              <a:rPr lang="en-US" baseline="0" dirty="0" err="1" smtClean="0"/>
              <a:t>GitHub</a:t>
            </a:r>
            <a:r>
              <a:rPr lang="en-US" baseline="0" dirty="0" smtClean="0"/>
              <a:t> or </a:t>
            </a:r>
            <a:r>
              <a:rPr lang="en-US" baseline="0" dirty="0" err="1" smtClean="0"/>
              <a:t>BitBucket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B45C6E-FCE4-4C36-96D3-F66438DBAEBD}" type="datetime1">
              <a:rPr lang="en-US" smtClean="0"/>
              <a:t>9/16/2013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67287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275569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845415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4045294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611321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that</a:t>
            </a:r>
            <a:r>
              <a:rPr lang="en-US" baseline="0" dirty="0" smtClean="0"/>
              <a:t> Windows Azure Web Sites supports Classic ASP, ASP.NET, PHP, and Node.js out of the box and that you can also host any custom </a:t>
            </a:r>
            <a:r>
              <a:rPr lang="en-US" baseline="0" dirty="0" err="1" smtClean="0"/>
              <a:t>FastCGI</a:t>
            </a:r>
            <a:r>
              <a:rPr lang="en-US" baseline="0" dirty="0" smtClean="0"/>
              <a:t> handler.</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0580180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168473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079028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319579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95375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Demonstrates</a:t>
            </a:r>
            <a:r>
              <a:rPr lang="en-US" sz="900" kern="1200" baseline="0" dirty="0" smtClean="0">
                <a:solidFill>
                  <a:schemeClr val="tx1"/>
                </a:solidFill>
                <a:effectLst/>
                <a:latin typeface="Segoe UI" pitchFamily="34" charset="0"/>
                <a:ea typeface="+mn-ea"/>
                <a:cs typeface="+mn-cs"/>
              </a:rPr>
              <a:t> how both Windows and Linux are </a:t>
            </a:r>
            <a:r>
              <a:rPr lang="en-US" sz="900" kern="1200" baseline="0" dirty="0" err="1" smtClean="0">
                <a:solidFill>
                  <a:schemeClr val="tx1"/>
                </a:solidFill>
                <a:effectLst/>
                <a:latin typeface="Segoe UI" pitchFamily="34" charset="0"/>
                <a:ea typeface="+mn-ea"/>
                <a:cs typeface="+mn-cs"/>
              </a:rPr>
              <a:t>utilitizing</a:t>
            </a:r>
            <a:r>
              <a:rPr lang="en-US" sz="900" kern="1200" baseline="0" dirty="0" smtClean="0">
                <a:solidFill>
                  <a:schemeClr val="tx1"/>
                </a:solidFill>
                <a:effectLst/>
                <a:latin typeface="Segoe UI" pitchFamily="34" charset="0"/>
                <a:ea typeface="+mn-ea"/>
                <a:cs typeface="+mn-cs"/>
              </a:rPr>
              <a:t> Windows Azure Virtual Machines</a:t>
            </a:r>
            <a:r>
              <a:rPr lang="en-US" sz="900" kern="1200" dirty="0" smtClean="0">
                <a:solidFill>
                  <a:schemeClr val="tx1"/>
                </a:solidFill>
                <a:effectLst/>
                <a:latin typeface="Segoe UI" pitchFamily="34" charset="0"/>
                <a:ea typeface="+mn-ea"/>
                <a:cs typeface="+mn-cs"/>
              </a:rPr>
              <a:t/>
            </a:r>
            <a:br>
              <a:rPr lang="en-US" sz="900" kern="1200" dirty="0" smtClean="0">
                <a:solidFill>
                  <a:schemeClr val="tx1"/>
                </a:solidFill>
                <a:effectLst/>
                <a:latin typeface="Segoe UI" pitchFamily="34" charset="0"/>
                <a:ea typeface="+mn-ea"/>
                <a:cs typeface="+mn-cs"/>
              </a:rPr>
            </a:b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   1) As you can see, a Linux VM has a</a:t>
            </a:r>
            <a:r>
              <a:rPr lang="en-US" sz="900" kern="1200" baseline="0" dirty="0" smtClean="0">
                <a:solidFill>
                  <a:schemeClr val="tx1"/>
                </a:solidFill>
                <a:effectLst/>
                <a:latin typeface="Segoe UI" pitchFamily="34" charset="0"/>
                <a:ea typeface="+mn-ea"/>
                <a:cs typeface="+mn-cs"/>
              </a:rPr>
              <a:t> similar Architecture as the Windows VM which we just provisioned. Let’s take a look of how the Linux Provisioning works.</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807609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Understand the way in which Linux VMs</a:t>
            </a:r>
            <a:r>
              <a:rPr lang="en-US" sz="900" kern="1200" baseline="0" dirty="0" smtClean="0">
                <a:solidFill>
                  <a:schemeClr val="tx1"/>
                </a:solidFill>
                <a:effectLst/>
                <a:latin typeface="Segoe UI" pitchFamily="34" charset="0"/>
                <a:ea typeface="+mn-ea"/>
                <a:cs typeface="+mn-cs"/>
              </a:rPr>
              <a:t> are published in Windows Azure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Transition: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Same build ups as las</a:t>
            </a:r>
            <a:r>
              <a:rPr lang="en-US" sz="900" kern="1200" baseline="0" dirty="0" smtClean="0">
                <a:solidFill>
                  <a:schemeClr val="tx1"/>
                </a:solidFill>
                <a:effectLst/>
                <a:latin typeface="Segoe UI" pitchFamily="34" charset="0"/>
                <a:ea typeface="+mn-ea"/>
                <a:cs typeface="+mn-cs"/>
              </a:rPr>
              <a:t>t Provision build up.</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As you can see the</a:t>
            </a:r>
            <a:r>
              <a:rPr lang="en-US" sz="900" kern="1200" baseline="0" dirty="0" smtClean="0">
                <a:solidFill>
                  <a:schemeClr val="tx1"/>
                </a:solidFill>
                <a:effectLst/>
                <a:latin typeface="Segoe UI" pitchFamily="34" charset="0"/>
                <a:ea typeface="+mn-ea"/>
                <a:cs typeface="+mn-cs"/>
              </a:rPr>
              <a:t> process is practically the same as before, with the slight caveat that we have a Distribution specific agent which has been added to the VM.</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176039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Depicts</a:t>
            </a:r>
            <a:r>
              <a:rPr lang="en-US" sz="900" kern="1200" baseline="0" dirty="0" smtClean="0">
                <a:solidFill>
                  <a:schemeClr val="tx1"/>
                </a:solidFill>
                <a:effectLst/>
                <a:latin typeface="Segoe UI" pitchFamily="34" charset="0"/>
                <a:ea typeface="+mn-ea"/>
                <a:cs typeface="+mn-cs"/>
              </a:rPr>
              <a:t> a failover scenario with the Linux VM</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Speaking Points:</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The Linux Agent communicates with the Windows Azure Service Management API in order to Notify the Fabric Controller to update the DNS Location in a Failover scenario</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Legend:</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HV1 – Hypervisor 1</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HV2 – Hypervisor 2</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011160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Explaining</a:t>
            </a:r>
            <a:r>
              <a:rPr lang="en-US" sz="900" kern="1200" baseline="0" dirty="0" smtClean="0">
                <a:solidFill>
                  <a:schemeClr val="tx1"/>
                </a:solidFill>
                <a:effectLst/>
                <a:latin typeface="Segoe UI" pitchFamily="34" charset="0"/>
                <a:ea typeface="+mn-ea"/>
                <a:cs typeface="+mn-cs"/>
              </a:rPr>
              <a:t> support for Third Party </a:t>
            </a:r>
            <a:r>
              <a:rPr lang="en-US" sz="900" kern="1200" baseline="0" dirty="0" err="1" smtClean="0">
                <a:solidFill>
                  <a:schemeClr val="tx1"/>
                </a:solidFill>
                <a:effectLst/>
                <a:latin typeface="Segoe UI" pitchFamily="34" charset="0"/>
                <a:ea typeface="+mn-ea"/>
                <a:cs typeface="+mn-cs"/>
              </a:rPr>
              <a:t>Provisioining</a:t>
            </a:r>
            <a:r>
              <a:rPr lang="en-US" sz="900" kern="1200" baseline="0" dirty="0" smtClean="0">
                <a:solidFill>
                  <a:schemeClr val="tx1"/>
                </a:solidFill>
                <a:effectLst/>
                <a:latin typeface="Segoe UI" pitchFamily="34" charset="0"/>
                <a:ea typeface="+mn-ea"/>
                <a:cs typeface="+mn-cs"/>
              </a:rPr>
              <a:t> Tools such as </a:t>
            </a:r>
            <a:r>
              <a:rPr lang="en-US" sz="900" kern="1200" dirty="0" smtClean="0">
                <a:solidFill>
                  <a:schemeClr val="tx1"/>
                </a:solidFill>
                <a:effectLst/>
                <a:latin typeface="Segoe UI" pitchFamily="34" charset="0"/>
                <a:ea typeface="+mn-ea"/>
                <a:cs typeface="+mn-cs"/>
              </a:rPr>
              <a:t>SUSE</a:t>
            </a:r>
            <a:r>
              <a:rPr lang="en-US" sz="900" kern="1200" baseline="0" dirty="0" smtClean="0">
                <a:solidFill>
                  <a:schemeClr val="tx1"/>
                </a:solidFill>
                <a:effectLst/>
                <a:latin typeface="Segoe UI" pitchFamily="34" charset="0"/>
                <a:ea typeface="+mn-ea"/>
                <a:cs typeface="+mn-cs"/>
              </a:rPr>
              <a:t> Studio</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See SUSE Studio in action at http://susestudio.com/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40506086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Transition: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334724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the</a:t>
            </a:r>
            <a:r>
              <a:rPr lang="en-US" sz="1100" baseline="0" dirty="0" smtClean="0"/>
              <a:t> three scale choices on Windows Azure Web Sites.</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r>
              <a:rPr lang="en-US" sz="1100" dirty="0" smtClean="0">
                <a:latin typeface="Segoe UI" pitchFamily="34" charset="0"/>
              </a:rPr>
              <a:t>Both free and shared are the same architecture.</a:t>
            </a:r>
            <a:r>
              <a:rPr lang="en-US" sz="1100" baseline="0" dirty="0" smtClean="0">
                <a:latin typeface="Segoe UI" pitchFamily="34" charset="0"/>
              </a:rPr>
              <a:t> With standard you isolate your application to your own virtual machines that you can use and pay for whatever resources you choose.</a:t>
            </a:r>
          </a:p>
          <a:p>
            <a:endParaRPr lang="en-US" sz="1100" baseline="0" dirty="0" smtClean="0">
              <a:latin typeface="Segoe UI" pitchFamily="34" charset="0"/>
            </a:endParaRPr>
          </a:p>
          <a:p>
            <a:r>
              <a:rPr lang="en-US" sz="1100" b="1" baseline="0" dirty="0" smtClean="0">
                <a:latin typeface="Segoe UI" pitchFamily="34" charset="0"/>
              </a:rPr>
              <a:t>Online Resources:</a:t>
            </a:r>
          </a:p>
          <a:p>
            <a:r>
              <a:rPr lang="en-US" sz="1100" b="0" baseline="0" dirty="0" smtClean="0">
                <a:latin typeface="Segoe UI" pitchFamily="34" charset="0"/>
              </a:rPr>
              <a:t>If you’d like more details on Web Site pricing and quota, see the Windows Azure pricing page here: </a:t>
            </a:r>
            <a:r>
              <a:rPr lang="en-US" sz="1100" dirty="0" smtClean="0">
                <a:hlinkClick r:id="rId3"/>
              </a:rPr>
              <a:t>http://www.windowsazure.com/en-us/pricing/details/web-sites/</a:t>
            </a:r>
            <a:endParaRPr lang="en-US" sz="1100" b="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50690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r>
              <a:rPr lang="en-US" sz="900" dirty="0" smtClean="0"/>
              <a:t>Describes</a:t>
            </a:r>
            <a:r>
              <a:rPr lang="en-US" sz="900" baseline="0" dirty="0" smtClean="0"/>
              <a:t> the workflow for provisioning a custom Linux VHD.</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534607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Describe</a:t>
            </a:r>
            <a:r>
              <a:rPr lang="en-US" sz="900" kern="1200" baseline="0" dirty="0" smtClean="0">
                <a:solidFill>
                  <a:schemeClr val="tx1"/>
                </a:solidFill>
                <a:effectLst/>
                <a:latin typeface="Segoe UI" pitchFamily="34" charset="0"/>
                <a:ea typeface="+mn-ea"/>
                <a:cs typeface="+mn-cs"/>
              </a:rPr>
              <a:t> the Linux on Windows Azure Open Source Strategy</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Speaking Points:</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   1) Linux Agents will be Open Source to accept contributions from the community</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   2) All APIs are to be fully documented</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   3) Provide IT Pros with Linux Workloads with Native support to Manage the platform</a:t>
            </a:r>
          </a:p>
          <a:p>
            <a:pPr marL="0" lvl="0" indent="0">
              <a:buFont typeface="Arial" pitchFamily="34" charset="0"/>
              <a:buNone/>
            </a:pPr>
            <a:r>
              <a:rPr lang="en-US" sz="900" b="0" kern="1200" baseline="0" dirty="0" smtClean="0">
                <a:solidFill>
                  <a:schemeClr val="tx1"/>
                </a:solidFill>
                <a:effectLst/>
                <a:latin typeface="Segoe UI" pitchFamily="34" charset="0"/>
                <a:ea typeface="+mn-ea"/>
                <a:cs typeface="+mn-cs"/>
              </a:rPr>
              <a:t>   4) </a:t>
            </a:r>
            <a:r>
              <a:rPr lang="en-US" sz="900" b="0" kern="1200" baseline="0" dirty="0" err="1" smtClean="0">
                <a:solidFill>
                  <a:schemeClr val="tx1"/>
                </a:solidFill>
                <a:effectLst/>
                <a:latin typeface="Segoe UI" pitchFamily="34" charset="0"/>
                <a:ea typeface="+mn-ea"/>
                <a:cs typeface="+mn-cs"/>
              </a:rPr>
              <a:t>Proivide</a:t>
            </a:r>
            <a:r>
              <a:rPr lang="en-US" sz="900" b="0" kern="1200" baseline="0" dirty="0" smtClean="0">
                <a:solidFill>
                  <a:schemeClr val="tx1"/>
                </a:solidFill>
                <a:effectLst/>
                <a:latin typeface="Segoe UI" pitchFamily="34" charset="0"/>
                <a:ea typeface="+mn-ea"/>
                <a:cs typeface="+mn-cs"/>
              </a:rPr>
              <a:t> Developers with Client Libraries and Interface Documentation for building on Windows Azure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079123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16030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start with a</a:t>
            </a:r>
            <a:r>
              <a:rPr lang="en-US" sz="1100" baseline="0" dirty="0" smtClean="0"/>
              <a:t> small site hosted for free.</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77469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Slide Objectives:</a:t>
            </a:r>
            <a:endParaRPr lang="en-US" sz="1100" kern="1200" dirty="0" smtClean="0">
              <a:solidFill>
                <a:schemeClr val="tx1"/>
              </a:solidFill>
              <a:effectLst/>
              <a:latin typeface="Segoe UI" pitchFamily="34" charset="0"/>
              <a:ea typeface="+mn-ea"/>
              <a:cs typeface="+mn-cs"/>
            </a:endParaRPr>
          </a:p>
          <a:p>
            <a:r>
              <a:rPr lang="en-US" sz="1100" dirty="0" smtClean="0"/>
              <a:t>Explain how you can scale your site to multiple shared instances</a:t>
            </a:r>
            <a:r>
              <a:rPr lang="en-US" sz="1100" baseline="0" dirty="0" smtClean="0"/>
              <a:t>.</a:t>
            </a:r>
          </a:p>
          <a:p>
            <a:endParaRPr lang="en-US" sz="1100"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effectLst/>
                <a:latin typeface="Segoe UI" pitchFamily="34" charset="0"/>
                <a:ea typeface="+mn-ea"/>
                <a:cs typeface="+mn-cs"/>
              </a:rPr>
              <a:t>Notes:</a:t>
            </a:r>
            <a:endParaRPr lang="en-US" sz="1100" kern="1200" dirty="0" smtClean="0">
              <a:solidFill>
                <a:schemeClr val="tx1"/>
              </a:solidFill>
              <a:effectLst/>
              <a:latin typeface="Segoe UI" pitchFamily="34" charset="0"/>
              <a:ea typeface="+mn-ea"/>
              <a:cs typeface="+mn-cs"/>
            </a:endParaRPr>
          </a:p>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6310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21349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98647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60781744"/>
      </p:ext>
    </p:extLst>
  </p:cSld>
  <p:clrMapOvr>
    <a:masterClrMapping/>
  </p:clrMapOvr>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5423518"/>
      </p:ext>
    </p:extLst>
  </p:cSld>
  <p:clrMapOvr>
    <a:masterClrMapping/>
  </p:clrMapOvr>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17609743"/>
      </p:ext>
    </p:extLst>
  </p:cSld>
  <p:clrMapOvr>
    <a:masterClrMapping/>
  </p:clrMapOvr>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21" Type="http://schemas.openxmlformats.org/officeDocument/2006/relationships/theme" Target="../theme/theme12.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3" Type="http://schemas.openxmlformats.org/officeDocument/2006/relationships/slideLayout" Target="../slideLayouts/slideLayout255.xml"/><Relationship Id="rId21" Type="http://schemas.openxmlformats.org/officeDocument/2006/relationships/theme" Target="../theme/theme1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theme" Target="../theme/theme14.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theme" Target="../theme/theme15.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 Type="http://schemas.openxmlformats.org/officeDocument/2006/relationships/slideLayout" Target="../slideLayouts/slideLayout315.xml"/><Relationship Id="rId21" Type="http://schemas.openxmlformats.org/officeDocument/2006/relationships/theme" Target="../theme/theme16.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theme" Target="../theme/theme17.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3" Type="http://schemas.openxmlformats.org/officeDocument/2006/relationships/slideLayout" Target="../slideLayouts/slideLayout355.xml"/><Relationship Id="rId21" Type="http://schemas.openxmlformats.org/officeDocument/2006/relationships/theme" Target="../theme/theme18.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theme" Target="../theme/theme19.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theme" Target="../theme/theme20.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3" Type="http://schemas.openxmlformats.org/officeDocument/2006/relationships/slideLayout" Target="../slideLayouts/slideLayout415.xml"/><Relationship Id="rId21" Type="http://schemas.openxmlformats.org/officeDocument/2006/relationships/slideLayout" Target="../slideLayouts/slideLayout433.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29" Type="http://schemas.openxmlformats.org/officeDocument/2006/relationships/theme" Target="../theme/theme21.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slideLayout" Target="../slideLayouts/slideLayout440.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slideLayout" Target="../slideLayouts/slideLayout439.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453.xml"/><Relationship Id="rId18" Type="http://schemas.openxmlformats.org/officeDocument/2006/relationships/slideLayout" Target="../slideLayouts/slideLayout458.xml"/><Relationship Id="rId26" Type="http://schemas.openxmlformats.org/officeDocument/2006/relationships/slideLayout" Target="../slideLayouts/slideLayout466.xml"/><Relationship Id="rId3" Type="http://schemas.openxmlformats.org/officeDocument/2006/relationships/slideLayout" Target="../slideLayouts/slideLayout443.xml"/><Relationship Id="rId21" Type="http://schemas.openxmlformats.org/officeDocument/2006/relationships/slideLayout" Target="../slideLayouts/slideLayout461.xml"/><Relationship Id="rId34" Type="http://schemas.openxmlformats.org/officeDocument/2006/relationships/slideLayout" Target="../slideLayouts/slideLayout474.xml"/><Relationship Id="rId7" Type="http://schemas.openxmlformats.org/officeDocument/2006/relationships/slideLayout" Target="../slideLayouts/slideLayout447.xml"/><Relationship Id="rId12" Type="http://schemas.openxmlformats.org/officeDocument/2006/relationships/slideLayout" Target="../slideLayouts/slideLayout452.xml"/><Relationship Id="rId17" Type="http://schemas.openxmlformats.org/officeDocument/2006/relationships/slideLayout" Target="../slideLayouts/slideLayout457.xml"/><Relationship Id="rId25" Type="http://schemas.openxmlformats.org/officeDocument/2006/relationships/slideLayout" Target="../slideLayouts/slideLayout465.xml"/><Relationship Id="rId33" Type="http://schemas.openxmlformats.org/officeDocument/2006/relationships/slideLayout" Target="../slideLayouts/slideLayout473.xml"/><Relationship Id="rId2" Type="http://schemas.openxmlformats.org/officeDocument/2006/relationships/slideLayout" Target="../slideLayouts/slideLayout442.xml"/><Relationship Id="rId16" Type="http://schemas.openxmlformats.org/officeDocument/2006/relationships/slideLayout" Target="../slideLayouts/slideLayout456.xml"/><Relationship Id="rId20" Type="http://schemas.openxmlformats.org/officeDocument/2006/relationships/slideLayout" Target="../slideLayouts/slideLayout460.xml"/><Relationship Id="rId29" Type="http://schemas.openxmlformats.org/officeDocument/2006/relationships/slideLayout" Target="../slideLayouts/slideLayout469.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24" Type="http://schemas.openxmlformats.org/officeDocument/2006/relationships/slideLayout" Target="../slideLayouts/slideLayout464.xml"/><Relationship Id="rId32" Type="http://schemas.openxmlformats.org/officeDocument/2006/relationships/slideLayout" Target="../slideLayouts/slideLayout472.xml"/><Relationship Id="rId5" Type="http://schemas.openxmlformats.org/officeDocument/2006/relationships/slideLayout" Target="../slideLayouts/slideLayout445.xml"/><Relationship Id="rId15" Type="http://schemas.openxmlformats.org/officeDocument/2006/relationships/slideLayout" Target="../slideLayouts/slideLayout455.xml"/><Relationship Id="rId23" Type="http://schemas.openxmlformats.org/officeDocument/2006/relationships/slideLayout" Target="../slideLayouts/slideLayout463.xml"/><Relationship Id="rId28" Type="http://schemas.openxmlformats.org/officeDocument/2006/relationships/slideLayout" Target="../slideLayouts/slideLayout468.xml"/><Relationship Id="rId36" Type="http://schemas.openxmlformats.org/officeDocument/2006/relationships/theme" Target="../theme/theme22.xml"/><Relationship Id="rId10" Type="http://schemas.openxmlformats.org/officeDocument/2006/relationships/slideLayout" Target="../slideLayouts/slideLayout450.xml"/><Relationship Id="rId19" Type="http://schemas.openxmlformats.org/officeDocument/2006/relationships/slideLayout" Target="../slideLayouts/slideLayout459.xml"/><Relationship Id="rId31" Type="http://schemas.openxmlformats.org/officeDocument/2006/relationships/slideLayout" Target="../slideLayouts/slideLayout471.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14" Type="http://schemas.openxmlformats.org/officeDocument/2006/relationships/slideLayout" Target="../slideLayouts/slideLayout454.xml"/><Relationship Id="rId22" Type="http://schemas.openxmlformats.org/officeDocument/2006/relationships/slideLayout" Target="../slideLayouts/slideLayout462.xml"/><Relationship Id="rId27" Type="http://schemas.openxmlformats.org/officeDocument/2006/relationships/slideLayout" Target="../slideLayouts/slideLayout467.xml"/><Relationship Id="rId30" Type="http://schemas.openxmlformats.org/officeDocument/2006/relationships/slideLayout" Target="../slideLayouts/slideLayout470.xml"/><Relationship Id="rId35" Type="http://schemas.openxmlformats.org/officeDocument/2006/relationships/slideLayout" Target="../slideLayouts/slideLayout475.xml"/><Relationship Id="rId8" Type="http://schemas.openxmlformats.org/officeDocument/2006/relationships/slideLayout" Target="../slideLayouts/slideLayout44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488.xml"/><Relationship Id="rId18" Type="http://schemas.openxmlformats.org/officeDocument/2006/relationships/slideLayout" Target="../slideLayouts/slideLayout493.xml"/><Relationship Id="rId26" Type="http://schemas.openxmlformats.org/officeDocument/2006/relationships/slideLayout" Target="../slideLayouts/slideLayout501.xml"/><Relationship Id="rId3" Type="http://schemas.openxmlformats.org/officeDocument/2006/relationships/slideLayout" Target="../slideLayouts/slideLayout478.xml"/><Relationship Id="rId21" Type="http://schemas.openxmlformats.org/officeDocument/2006/relationships/slideLayout" Target="../slideLayouts/slideLayout496.xml"/><Relationship Id="rId34" Type="http://schemas.openxmlformats.org/officeDocument/2006/relationships/slideLayout" Target="../slideLayouts/slideLayout509.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5" Type="http://schemas.openxmlformats.org/officeDocument/2006/relationships/slideLayout" Target="../slideLayouts/slideLayout500.xml"/><Relationship Id="rId33" Type="http://schemas.openxmlformats.org/officeDocument/2006/relationships/slideLayout" Target="../slideLayouts/slideLayout508.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20" Type="http://schemas.openxmlformats.org/officeDocument/2006/relationships/slideLayout" Target="../slideLayouts/slideLayout495.xml"/><Relationship Id="rId29" Type="http://schemas.openxmlformats.org/officeDocument/2006/relationships/slideLayout" Target="../slideLayouts/slideLayout504.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24" Type="http://schemas.openxmlformats.org/officeDocument/2006/relationships/slideLayout" Target="../slideLayouts/slideLayout499.xml"/><Relationship Id="rId32" Type="http://schemas.openxmlformats.org/officeDocument/2006/relationships/slideLayout" Target="../slideLayouts/slideLayout507.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23" Type="http://schemas.openxmlformats.org/officeDocument/2006/relationships/slideLayout" Target="../slideLayouts/slideLayout498.xml"/><Relationship Id="rId28" Type="http://schemas.openxmlformats.org/officeDocument/2006/relationships/slideLayout" Target="../slideLayouts/slideLayout503.xml"/><Relationship Id="rId36" Type="http://schemas.openxmlformats.org/officeDocument/2006/relationships/theme" Target="../theme/theme23.xml"/><Relationship Id="rId10" Type="http://schemas.openxmlformats.org/officeDocument/2006/relationships/slideLayout" Target="../slideLayouts/slideLayout485.xml"/><Relationship Id="rId19" Type="http://schemas.openxmlformats.org/officeDocument/2006/relationships/slideLayout" Target="../slideLayouts/slideLayout494.xml"/><Relationship Id="rId31" Type="http://schemas.openxmlformats.org/officeDocument/2006/relationships/slideLayout" Target="../slideLayouts/slideLayout506.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 Id="rId22" Type="http://schemas.openxmlformats.org/officeDocument/2006/relationships/slideLayout" Target="../slideLayouts/slideLayout497.xml"/><Relationship Id="rId27" Type="http://schemas.openxmlformats.org/officeDocument/2006/relationships/slideLayout" Target="../slideLayouts/slideLayout502.xml"/><Relationship Id="rId30" Type="http://schemas.openxmlformats.org/officeDocument/2006/relationships/slideLayout" Target="../slideLayouts/slideLayout505.xml"/><Relationship Id="rId35" Type="http://schemas.openxmlformats.org/officeDocument/2006/relationships/slideLayout" Target="../slideLayouts/slideLayout510.xml"/><Relationship Id="rId8"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34" Type="http://schemas.openxmlformats.org/officeDocument/2006/relationships/slideLayout" Target="../slideLayouts/slideLayout544.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36" Type="http://schemas.openxmlformats.org/officeDocument/2006/relationships/theme" Target="../theme/theme24.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slideLayout" Target="../slideLayouts/slideLayout541.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 Id="rId35" Type="http://schemas.openxmlformats.org/officeDocument/2006/relationships/slideLayout" Target="../slideLayouts/slideLayout545.xml"/><Relationship Id="rId8" Type="http://schemas.openxmlformats.org/officeDocument/2006/relationships/slideLayout" Target="../slideLayouts/slideLayout51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558.xml"/><Relationship Id="rId18" Type="http://schemas.openxmlformats.org/officeDocument/2006/relationships/slideLayout" Target="../slideLayouts/slideLayout563.xml"/><Relationship Id="rId26" Type="http://schemas.openxmlformats.org/officeDocument/2006/relationships/slideLayout" Target="../slideLayouts/slideLayout571.xml"/><Relationship Id="rId3" Type="http://schemas.openxmlformats.org/officeDocument/2006/relationships/slideLayout" Target="../slideLayouts/slideLayout548.xml"/><Relationship Id="rId21" Type="http://schemas.openxmlformats.org/officeDocument/2006/relationships/slideLayout" Target="../slideLayouts/slideLayout566.xml"/><Relationship Id="rId34" Type="http://schemas.openxmlformats.org/officeDocument/2006/relationships/slideLayout" Target="../slideLayouts/slideLayout579.xml"/><Relationship Id="rId7" Type="http://schemas.openxmlformats.org/officeDocument/2006/relationships/slideLayout" Target="../slideLayouts/slideLayout552.xml"/><Relationship Id="rId12" Type="http://schemas.openxmlformats.org/officeDocument/2006/relationships/slideLayout" Target="../slideLayouts/slideLayout557.xml"/><Relationship Id="rId17" Type="http://schemas.openxmlformats.org/officeDocument/2006/relationships/slideLayout" Target="../slideLayouts/slideLayout562.xml"/><Relationship Id="rId25" Type="http://schemas.openxmlformats.org/officeDocument/2006/relationships/slideLayout" Target="../slideLayouts/slideLayout570.xml"/><Relationship Id="rId33" Type="http://schemas.openxmlformats.org/officeDocument/2006/relationships/slideLayout" Target="../slideLayouts/slideLayout578.xml"/><Relationship Id="rId2" Type="http://schemas.openxmlformats.org/officeDocument/2006/relationships/slideLayout" Target="../slideLayouts/slideLayout547.xml"/><Relationship Id="rId16" Type="http://schemas.openxmlformats.org/officeDocument/2006/relationships/slideLayout" Target="../slideLayouts/slideLayout561.xml"/><Relationship Id="rId20" Type="http://schemas.openxmlformats.org/officeDocument/2006/relationships/slideLayout" Target="../slideLayouts/slideLayout565.xml"/><Relationship Id="rId29" Type="http://schemas.openxmlformats.org/officeDocument/2006/relationships/slideLayout" Target="../slideLayouts/slideLayout574.xml"/><Relationship Id="rId1" Type="http://schemas.openxmlformats.org/officeDocument/2006/relationships/slideLayout" Target="../slideLayouts/slideLayout546.xml"/><Relationship Id="rId6" Type="http://schemas.openxmlformats.org/officeDocument/2006/relationships/slideLayout" Target="../slideLayouts/slideLayout551.xml"/><Relationship Id="rId11" Type="http://schemas.openxmlformats.org/officeDocument/2006/relationships/slideLayout" Target="../slideLayouts/slideLayout556.xml"/><Relationship Id="rId24" Type="http://schemas.openxmlformats.org/officeDocument/2006/relationships/slideLayout" Target="../slideLayouts/slideLayout569.xml"/><Relationship Id="rId32" Type="http://schemas.openxmlformats.org/officeDocument/2006/relationships/slideLayout" Target="../slideLayouts/slideLayout577.xml"/><Relationship Id="rId5" Type="http://schemas.openxmlformats.org/officeDocument/2006/relationships/slideLayout" Target="../slideLayouts/slideLayout550.xml"/><Relationship Id="rId15" Type="http://schemas.openxmlformats.org/officeDocument/2006/relationships/slideLayout" Target="../slideLayouts/slideLayout560.xml"/><Relationship Id="rId23" Type="http://schemas.openxmlformats.org/officeDocument/2006/relationships/slideLayout" Target="../slideLayouts/slideLayout568.xml"/><Relationship Id="rId28" Type="http://schemas.openxmlformats.org/officeDocument/2006/relationships/slideLayout" Target="../slideLayouts/slideLayout573.xml"/><Relationship Id="rId36" Type="http://schemas.openxmlformats.org/officeDocument/2006/relationships/theme" Target="../theme/theme25.xml"/><Relationship Id="rId10" Type="http://schemas.openxmlformats.org/officeDocument/2006/relationships/slideLayout" Target="../slideLayouts/slideLayout555.xml"/><Relationship Id="rId19" Type="http://schemas.openxmlformats.org/officeDocument/2006/relationships/slideLayout" Target="../slideLayouts/slideLayout564.xml"/><Relationship Id="rId31" Type="http://schemas.openxmlformats.org/officeDocument/2006/relationships/slideLayout" Target="../slideLayouts/slideLayout576.xml"/><Relationship Id="rId4" Type="http://schemas.openxmlformats.org/officeDocument/2006/relationships/slideLayout" Target="../slideLayouts/slideLayout549.xml"/><Relationship Id="rId9" Type="http://schemas.openxmlformats.org/officeDocument/2006/relationships/slideLayout" Target="../slideLayouts/slideLayout554.xml"/><Relationship Id="rId14" Type="http://schemas.openxmlformats.org/officeDocument/2006/relationships/slideLayout" Target="../slideLayouts/slideLayout559.xml"/><Relationship Id="rId22" Type="http://schemas.openxmlformats.org/officeDocument/2006/relationships/slideLayout" Target="../slideLayouts/slideLayout567.xml"/><Relationship Id="rId27" Type="http://schemas.openxmlformats.org/officeDocument/2006/relationships/slideLayout" Target="../slideLayouts/slideLayout572.xml"/><Relationship Id="rId30" Type="http://schemas.openxmlformats.org/officeDocument/2006/relationships/slideLayout" Target="../slideLayouts/slideLayout575.xml"/><Relationship Id="rId35" Type="http://schemas.openxmlformats.org/officeDocument/2006/relationships/slideLayout" Target="../slideLayouts/slideLayout580.xml"/><Relationship Id="rId8" Type="http://schemas.openxmlformats.org/officeDocument/2006/relationships/slideLayout" Target="../slideLayouts/slideLayout553.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593.xml"/><Relationship Id="rId18" Type="http://schemas.openxmlformats.org/officeDocument/2006/relationships/slideLayout" Target="../slideLayouts/slideLayout598.xml"/><Relationship Id="rId26" Type="http://schemas.openxmlformats.org/officeDocument/2006/relationships/slideLayout" Target="../slideLayouts/slideLayout606.xml"/><Relationship Id="rId3" Type="http://schemas.openxmlformats.org/officeDocument/2006/relationships/slideLayout" Target="../slideLayouts/slideLayout583.xml"/><Relationship Id="rId21" Type="http://schemas.openxmlformats.org/officeDocument/2006/relationships/slideLayout" Target="../slideLayouts/slideLayout601.xml"/><Relationship Id="rId34" Type="http://schemas.openxmlformats.org/officeDocument/2006/relationships/slideLayout" Target="../slideLayouts/slideLayout614.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17" Type="http://schemas.openxmlformats.org/officeDocument/2006/relationships/slideLayout" Target="../slideLayouts/slideLayout597.xml"/><Relationship Id="rId25" Type="http://schemas.openxmlformats.org/officeDocument/2006/relationships/slideLayout" Target="../slideLayouts/slideLayout605.xml"/><Relationship Id="rId33" Type="http://schemas.openxmlformats.org/officeDocument/2006/relationships/slideLayout" Target="../slideLayouts/slideLayout613.xml"/><Relationship Id="rId2" Type="http://schemas.openxmlformats.org/officeDocument/2006/relationships/slideLayout" Target="../slideLayouts/slideLayout582.xml"/><Relationship Id="rId16" Type="http://schemas.openxmlformats.org/officeDocument/2006/relationships/slideLayout" Target="../slideLayouts/slideLayout596.xml"/><Relationship Id="rId20" Type="http://schemas.openxmlformats.org/officeDocument/2006/relationships/slideLayout" Target="../slideLayouts/slideLayout600.xml"/><Relationship Id="rId29" Type="http://schemas.openxmlformats.org/officeDocument/2006/relationships/slideLayout" Target="../slideLayouts/slideLayout609.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24" Type="http://schemas.openxmlformats.org/officeDocument/2006/relationships/slideLayout" Target="../slideLayouts/slideLayout604.xml"/><Relationship Id="rId32" Type="http://schemas.openxmlformats.org/officeDocument/2006/relationships/slideLayout" Target="../slideLayouts/slideLayout612.xml"/><Relationship Id="rId5" Type="http://schemas.openxmlformats.org/officeDocument/2006/relationships/slideLayout" Target="../slideLayouts/slideLayout585.xml"/><Relationship Id="rId15" Type="http://schemas.openxmlformats.org/officeDocument/2006/relationships/slideLayout" Target="../slideLayouts/slideLayout595.xml"/><Relationship Id="rId23" Type="http://schemas.openxmlformats.org/officeDocument/2006/relationships/slideLayout" Target="../slideLayouts/slideLayout603.xml"/><Relationship Id="rId28" Type="http://schemas.openxmlformats.org/officeDocument/2006/relationships/slideLayout" Target="../slideLayouts/slideLayout608.xml"/><Relationship Id="rId36" Type="http://schemas.openxmlformats.org/officeDocument/2006/relationships/theme" Target="../theme/theme26.xml"/><Relationship Id="rId10" Type="http://schemas.openxmlformats.org/officeDocument/2006/relationships/slideLayout" Target="../slideLayouts/slideLayout590.xml"/><Relationship Id="rId19" Type="http://schemas.openxmlformats.org/officeDocument/2006/relationships/slideLayout" Target="../slideLayouts/slideLayout599.xml"/><Relationship Id="rId31" Type="http://schemas.openxmlformats.org/officeDocument/2006/relationships/slideLayout" Target="../slideLayouts/slideLayout611.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slideLayout" Target="../slideLayouts/slideLayout594.xml"/><Relationship Id="rId22" Type="http://schemas.openxmlformats.org/officeDocument/2006/relationships/slideLayout" Target="../slideLayouts/slideLayout602.xml"/><Relationship Id="rId27" Type="http://schemas.openxmlformats.org/officeDocument/2006/relationships/slideLayout" Target="../slideLayouts/slideLayout607.xml"/><Relationship Id="rId30" Type="http://schemas.openxmlformats.org/officeDocument/2006/relationships/slideLayout" Target="../slideLayouts/slideLayout610.xml"/><Relationship Id="rId35" Type="http://schemas.openxmlformats.org/officeDocument/2006/relationships/slideLayout" Target="../slideLayouts/slideLayout615.xml"/><Relationship Id="rId8" Type="http://schemas.openxmlformats.org/officeDocument/2006/relationships/slideLayout" Target="../slideLayouts/slideLayout588.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628.xml"/><Relationship Id="rId18" Type="http://schemas.openxmlformats.org/officeDocument/2006/relationships/slideLayout" Target="../slideLayouts/slideLayout633.xml"/><Relationship Id="rId26" Type="http://schemas.openxmlformats.org/officeDocument/2006/relationships/slideLayout" Target="../slideLayouts/slideLayout641.xml"/><Relationship Id="rId3" Type="http://schemas.openxmlformats.org/officeDocument/2006/relationships/slideLayout" Target="../slideLayouts/slideLayout618.xml"/><Relationship Id="rId21" Type="http://schemas.openxmlformats.org/officeDocument/2006/relationships/slideLayout" Target="../slideLayouts/slideLayout636.xml"/><Relationship Id="rId34" Type="http://schemas.openxmlformats.org/officeDocument/2006/relationships/slideLayout" Target="../slideLayouts/slideLayout649.xml"/><Relationship Id="rId7" Type="http://schemas.openxmlformats.org/officeDocument/2006/relationships/slideLayout" Target="../slideLayouts/slideLayout622.xml"/><Relationship Id="rId12" Type="http://schemas.openxmlformats.org/officeDocument/2006/relationships/slideLayout" Target="../slideLayouts/slideLayout627.xml"/><Relationship Id="rId17" Type="http://schemas.openxmlformats.org/officeDocument/2006/relationships/slideLayout" Target="../slideLayouts/slideLayout632.xml"/><Relationship Id="rId25" Type="http://schemas.openxmlformats.org/officeDocument/2006/relationships/slideLayout" Target="../slideLayouts/slideLayout640.xml"/><Relationship Id="rId33" Type="http://schemas.openxmlformats.org/officeDocument/2006/relationships/slideLayout" Target="../slideLayouts/slideLayout648.xml"/><Relationship Id="rId2" Type="http://schemas.openxmlformats.org/officeDocument/2006/relationships/slideLayout" Target="../slideLayouts/slideLayout617.xml"/><Relationship Id="rId16" Type="http://schemas.openxmlformats.org/officeDocument/2006/relationships/slideLayout" Target="../slideLayouts/slideLayout631.xml"/><Relationship Id="rId20" Type="http://schemas.openxmlformats.org/officeDocument/2006/relationships/slideLayout" Target="../slideLayouts/slideLayout635.xml"/><Relationship Id="rId29" Type="http://schemas.openxmlformats.org/officeDocument/2006/relationships/slideLayout" Target="../slideLayouts/slideLayout644.xml"/><Relationship Id="rId1" Type="http://schemas.openxmlformats.org/officeDocument/2006/relationships/slideLayout" Target="../slideLayouts/slideLayout616.xml"/><Relationship Id="rId6" Type="http://schemas.openxmlformats.org/officeDocument/2006/relationships/slideLayout" Target="../slideLayouts/slideLayout621.xml"/><Relationship Id="rId11" Type="http://schemas.openxmlformats.org/officeDocument/2006/relationships/slideLayout" Target="../slideLayouts/slideLayout626.xml"/><Relationship Id="rId24" Type="http://schemas.openxmlformats.org/officeDocument/2006/relationships/slideLayout" Target="../slideLayouts/slideLayout639.xml"/><Relationship Id="rId32" Type="http://schemas.openxmlformats.org/officeDocument/2006/relationships/slideLayout" Target="../slideLayouts/slideLayout647.xml"/><Relationship Id="rId5" Type="http://schemas.openxmlformats.org/officeDocument/2006/relationships/slideLayout" Target="../slideLayouts/slideLayout620.xml"/><Relationship Id="rId15" Type="http://schemas.openxmlformats.org/officeDocument/2006/relationships/slideLayout" Target="../slideLayouts/slideLayout630.xml"/><Relationship Id="rId23" Type="http://schemas.openxmlformats.org/officeDocument/2006/relationships/slideLayout" Target="../slideLayouts/slideLayout638.xml"/><Relationship Id="rId28" Type="http://schemas.openxmlformats.org/officeDocument/2006/relationships/slideLayout" Target="../slideLayouts/slideLayout643.xml"/><Relationship Id="rId36" Type="http://schemas.openxmlformats.org/officeDocument/2006/relationships/theme" Target="../theme/theme27.xml"/><Relationship Id="rId10" Type="http://schemas.openxmlformats.org/officeDocument/2006/relationships/slideLayout" Target="../slideLayouts/slideLayout625.xml"/><Relationship Id="rId19" Type="http://schemas.openxmlformats.org/officeDocument/2006/relationships/slideLayout" Target="../slideLayouts/slideLayout634.xml"/><Relationship Id="rId31" Type="http://schemas.openxmlformats.org/officeDocument/2006/relationships/slideLayout" Target="../slideLayouts/slideLayout646.xml"/><Relationship Id="rId4" Type="http://schemas.openxmlformats.org/officeDocument/2006/relationships/slideLayout" Target="../slideLayouts/slideLayout619.xml"/><Relationship Id="rId9" Type="http://schemas.openxmlformats.org/officeDocument/2006/relationships/slideLayout" Target="../slideLayouts/slideLayout624.xml"/><Relationship Id="rId14" Type="http://schemas.openxmlformats.org/officeDocument/2006/relationships/slideLayout" Target="../slideLayouts/slideLayout629.xml"/><Relationship Id="rId22" Type="http://schemas.openxmlformats.org/officeDocument/2006/relationships/slideLayout" Target="../slideLayouts/slideLayout637.xml"/><Relationship Id="rId27" Type="http://schemas.openxmlformats.org/officeDocument/2006/relationships/slideLayout" Target="../slideLayouts/slideLayout642.xml"/><Relationship Id="rId30" Type="http://schemas.openxmlformats.org/officeDocument/2006/relationships/slideLayout" Target="../slideLayouts/slideLayout645.xml"/><Relationship Id="rId35" Type="http://schemas.openxmlformats.org/officeDocument/2006/relationships/slideLayout" Target="../slideLayouts/slideLayout650.xml"/><Relationship Id="rId8" Type="http://schemas.openxmlformats.org/officeDocument/2006/relationships/slideLayout" Target="../slideLayouts/slideLayout623.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663.xml"/><Relationship Id="rId18" Type="http://schemas.openxmlformats.org/officeDocument/2006/relationships/slideLayout" Target="../slideLayouts/slideLayout668.xml"/><Relationship Id="rId26" Type="http://schemas.openxmlformats.org/officeDocument/2006/relationships/slideLayout" Target="../slideLayouts/slideLayout676.xml"/><Relationship Id="rId3" Type="http://schemas.openxmlformats.org/officeDocument/2006/relationships/slideLayout" Target="../slideLayouts/slideLayout653.xml"/><Relationship Id="rId21" Type="http://schemas.openxmlformats.org/officeDocument/2006/relationships/slideLayout" Target="../slideLayouts/slideLayout671.xml"/><Relationship Id="rId34" Type="http://schemas.openxmlformats.org/officeDocument/2006/relationships/slideLayout" Target="../slideLayouts/slideLayout684.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17" Type="http://schemas.openxmlformats.org/officeDocument/2006/relationships/slideLayout" Target="../slideLayouts/slideLayout667.xml"/><Relationship Id="rId25" Type="http://schemas.openxmlformats.org/officeDocument/2006/relationships/slideLayout" Target="../slideLayouts/slideLayout675.xml"/><Relationship Id="rId33" Type="http://schemas.openxmlformats.org/officeDocument/2006/relationships/slideLayout" Target="../slideLayouts/slideLayout683.xml"/><Relationship Id="rId2" Type="http://schemas.openxmlformats.org/officeDocument/2006/relationships/slideLayout" Target="../slideLayouts/slideLayout652.xml"/><Relationship Id="rId16" Type="http://schemas.openxmlformats.org/officeDocument/2006/relationships/slideLayout" Target="../slideLayouts/slideLayout666.xml"/><Relationship Id="rId20" Type="http://schemas.openxmlformats.org/officeDocument/2006/relationships/slideLayout" Target="../slideLayouts/slideLayout670.xml"/><Relationship Id="rId29" Type="http://schemas.openxmlformats.org/officeDocument/2006/relationships/slideLayout" Target="../slideLayouts/slideLayout679.xml"/><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24" Type="http://schemas.openxmlformats.org/officeDocument/2006/relationships/slideLayout" Target="../slideLayouts/slideLayout674.xml"/><Relationship Id="rId32" Type="http://schemas.openxmlformats.org/officeDocument/2006/relationships/slideLayout" Target="../slideLayouts/slideLayout682.xml"/><Relationship Id="rId5" Type="http://schemas.openxmlformats.org/officeDocument/2006/relationships/slideLayout" Target="../slideLayouts/slideLayout655.xml"/><Relationship Id="rId15" Type="http://schemas.openxmlformats.org/officeDocument/2006/relationships/slideLayout" Target="../slideLayouts/slideLayout665.xml"/><Relationship Id="rId23" Type="http://schemas.openxmlformats.org/officeDocument/2006/relationships/slideLayout" Target="../slideLayouts/slideLayout673.xml"/><Relationship Id="rId28" Type="http://schemas.openxmlformats.org/officeDocument/2006/relationships/slideLayout" Target="../slideLayouts/slideLayout678.xml"/><Relationship Id="rId36" Type="http://schemas.openxmlformats.org/officeDocument/2006/relationships/theme" Target="../theme/theme28.xml"/><Relationship Id="rId10" Type="http://schemas.openxmlformats.org/officeDocument/2006/relationships/slideLayout" Target="../slideLayouts/slideLayout660.xml"/><Relationship Id="rId19" Type="http://schemas.openxmlformats.org/officeDocument/2006/relationships/slideLayout" Target="../slideLayouts/slideLayout669.xml"/><Relationship Id="rId31" Type="http://schemas.openxmlformats.org/officeDocument/2006/relationships/slideLayout" Target="../slideLayouts/slideLayout681.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slideLayout" Target="../slideLayouts/slideLayout664.xml"/><Relationship Id="rId22" Type="http://schemas.openxmlformats.org/officeDocument/2006/relationships/slideLayout" Target="../slideLayouts/slideLayout672.xml"/><Relationship Id="rId27" Type="http://schemas.openxmlformats.org/officeDocument/2006/relationships/slideLayout" Target="../slideLayouts/slideLayout677.xml"/><Relationship Id="rId30" Type="http://schemas.openxmlformats.org/officeDocument/2006/relationships/slideLayout" Target="../slideLayouts/slideLayout680.xml"/><Relationship Id="rId35" Type="http://schemas.openxmlformats.org/officeDocument/2006/relationships/slideLayout" Target="../slideLayouts/slideLayout685.xml"/><Relationship Id="rId8" Type="http://schemas.openxmlformats.org/officeDocument/2006/relationships/slideLayout" Target="../slideLayouts/slideLayout65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3.xml"/><Relationship Id="rId13" Type="http://schemas.openxmlformats.org/officeDocument/2006/relationships/slideLayout" Target="../slideLayouts/slideLayout698.xml"/><Relationship Id="rId18" Type="http://schemas.openxmlformats.org/officeDocument/2006/relationships/slideLayout" Target="../slideLayouts/slideLayout703.xml"/><Relationship Id="rId3" Type="http://schemas.openxmlformats.org/officeDocument/2006/relationships/slideLayout" Target="../slideLayouts/slideLayout688.xml"/><Relationship Id="rId21" Type="http://schemas.openxmlformats.org/officeDocument/2006/relationships/theme" Target="../theme/theme29.xml"/><Relationship Id="rId7" Type="http://schemas.openxmlformats.org/officeDocument/2006/relationships/slideLayout" Target="../slideLayouts/slideLayout692.xml"/><Relationship Id="rId12" Type="http://schemas.openxmlformats.org/officeDocument/2006/relationships/slideLayout" Target="../slideLayouts/slideLayout697.xml"/><Relationship Id="rId17" Type="http://schemas.openxmlformats.org/officeDocument/2006/relationships/slideLayout" Target="../slideLayouts/slideLayout702.xml"/><Relationship Id="rId2" Type="http://schemas.openxmlformats.org/officeDocument/2006/relationships/slideLayout" Target="../slideLayouts/slideLayout687.xml"/><Relationship Id="rId16" Type="http://schemas.openxmlformats.org/officeDocument/2006/relationships/slideLayout" Target="../slideLayouts/slideLayout701.xml"/><Relationship Id="rId20" Type="http://schemas.openxmlformats.org/officeDocument/2006/relationships/slideLayout" Target="../slideLayouts/slideLayout705.xml"/><Relationship Id="rId1" Type="http://schemas.openxmlformats.org/officeDocument/2006/relationships/slideLayout" Target="../slideLayouts/slideLayout686.xml"/><Relationship Id="rId6" Type="http://schemas.openxmlformats.org/officeDocument/2006/relationships/slideLayout" Target="../slideLayouts/slideLayout691.xml"/><Relationship Id="rId11" Type="http://schemas.openxmlformats.org/officeDocument/2006/relationships/slideLayout" Target="../slideLayouts/slideLayout696.xml"/><Relationship Id="rId5" Type="http://schemas.openxmlformats.org/officeDocument/2006/relationships/slideLayout" Target="../slideLayouts/slideLayout690.xml"/><Relationship Id="rId15" Type="http://schemas.openxmlformats.org/officeDocument/2006/relationships/slideLayout" Target="../slideLayouts/slideLayout700.xml"/><Relationship Id="rId10" Type="http://schemas.openxmlformats.org/officeDocument/2006/relationships/slideLayout" Target="../slideLayouts/slideLayout695.xml"/><Relationship Id="rId19" Type="http://schemas.openxmlformats.org/officeDocument/2006/relationships/slideLayout" Target="../slideLayouts/slideLayout704.xml"/><Relationship Id="rId4" Type="http://schemas.openxmlformats.org/officeDocument/2006/relationships/slideLayout" Target="../slideLayouts/slideLayout689.xml"/><Relationship Id="rId9" Type="http://schemas.openxmlformats.org/officeDocument/2006/relationships/slideLayout" Target="../slideLayouts/slideLayout694.xml"/><Relationship Id="rId14" Type="http://schemas.openxmlformats.org/officeDocument/2006/relationships/slideLayout" Target="../slideLayouts/slideLayout69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3.xml"/><Relationship Id="rId13" Type="http://schemas.openxmlformats.org/officeDocument/2006/relationships/slideLayout" Target="../slideLayouts/slideLayout718.xml"/><Relationship Id="rId18" Type="http://schemas.openxmlformats.org/officeDocument/2006/relationships/slideLayout" Target="../slideLayouts/slideLayout723.xml"/><Relationship Id="rId3" Type="http://schemas.openxmlformats.org/officeDocument/2006/relationships/slideLayout" Target="../slideLayouts/slideLayout708.xml"/><Relationship Id="rId21" Type="http://schemas.openxmlformats.org/officeDocument/2006/relationships/theme" Target="../theme/theme30.xml"/><Relationship Id="rId7" Type="http://schemas.openxmlformats.org/officeDocument/2006/relationships/slideLayout" Target="../slideLayouts/slideLayout712.xml"/><Relationship Id="rId12" Type="http://schemas.openxmlformats.org/officeDocument/2006/relationships/slideLayout" Target="../slideLayouts/slideLayout717.xml"/><Relationship Id="rId17" Type="http://schemas.openxmlformats.org/officeDocument/2006/relationships/slideLayout" Target="../slideLayouts/slideLayout722.xml"/><Relationship Id="rId2" Type="http://schemas.openxmlformats.org/officeDocument/2006/relationships/slideLayout" Target="../slideLayouts/slideLayout707.xml"/><Relationship Id="rId16" Type="http://schemas.openxmlformats.org/officeDocument/2006/relationships/slideLayout" Target="../slideLayouts/slideLayout721.xml"/><Relationship Id="rId20" Type="http://schemas.openxmlformats.org/officeDocument/2006/relationships/slideLayout" Target="../slideLayouts/slideLayout725.xml"/><Relationship Id="rId1" Type="http://schemas.openxmlformats.org/officeDocument/2006/relationships/slideLayout" Target="../slideLayouts/slideLayout706.xml"/><Relationship Id="rId6" Type="http://schemas.openxmlformats.org/officeDocument/2006/relationships/slideLayout" Target="../slideLayouts/slideLayout711.xml"/><Relationship Id="rId11" Type="http://schemas.openxmlformats.org/officeDocument/2006/relationships/slideLayout" Target="../slideLayouts/slideLayout716.xml"/><Relationship Id="rId5" Type="http://schemas.openxmlformats.org/officeDocument/2006/relationships/slideLayout" Target="../slideLayouts/slideLayout710.xml"/><Relationship Id="rId15" Type="http://schemas.openxmlformats.org/officeDocument/2006/relationships/slideLayout" Target="../slideLayouts/slideLayout720.xml"/><Relationship Id="rId10" Type="http://schemas.openxmlformats.org/officeDocument/2006/relationships/slideLayout" Target="../slideLayouts/slideLayout715.xml"/><Relationship Id="rId19" Type="http://schemas.openxmlformats.org/officeDocument/2006/relationships/slideLayout" Target="../slideLayouts/slideLayout724.xml"/><Relationship Id="rId4" Type="http://schemas.openxmlformats.org/officeDocument/2006/relationships/slideLayout" Target="../slideLayouts/slideLayout709.xml"/><Relationship Id="rId9" Type="http://schemas.openxmlformats.org/officeDocument/2006/relationships/slideLayout" Target="../slideLayouts/slideLayout714.xml"/><Relationship Id="rId14" Type="http://schemas.openxmlformats.org/officeDocument/2006/relationships/slideLayout" Target="../slideLayouts/slideLayout7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33.xml"/><Relationship Id="rId13" Type="http://schemas.openxmlformats.org/officeDocument/2006/relationships/slideLayout" Target="../slideLayouts/slideLayout738.xml"/><Relationship Id="rId18" Type="http://schemas.openxmlformats.org/officeDocument/2006/relationships/slideLayout" Target="../slideLayouts/slideLayout743.xml"/><Relationship Id="rId3" Type="http://schemas.openxmlformats.org/officeDocument/2006/relationships/slideLayout" Target="../slideLayouts/slideLayout728.xml"/><Relationship Id="rId21" Type="http://schemas.openxmlformats.org/officeDocument/2006/relationships/theme" Target="../theme/theme31.xml"/><Relationship Id="rId7" Type="http://schemas.openxmlformats.org/officeDocument/2006/relationships/slideLayout" Target="../slideLayouts/slideLayout732.xml"/><Relationship Id="rId12" Type="http://schemas.openxmlformats.org/officeDocument/2006/relationships/slideLayout" Target="../slideLayouts/slideLayout737.xml"/><Relationship Id="rId17" Type="http://schemas.openxmlformats.org/officeDocument/2006/relationships/slideLayout" Target="../slideLayouts/slideLayout742.xml"/><Relationship Id="rId2" Type="http://schemas.openxmlformats.org/officeDocument/2006/relationships/slideLayout" Target="../slideLayouts/slideLayout727.xml"/><Relationship Id="rId16" Type="http://schemas.openxmlformats.org/officeDocument/2006/relationships/slideLayout" Target="../slideLayouts/slideLayout741.xml"/><Relationship Id="rId20" Type="http://schemas.openxmlformats.org/officeDocument/2006/relationships/slideLayout" Target="../slideLayouts/slideLayout745.xml"/><Relationship Id="rId1" Type="http://schemas.openxmlformats.org/officeDocument/2006/relationships/slideLayout" Target="../slideLayouts/slideLayout726.xml"/><Relationship Id="rId6" Type="http://schemas.openxmlformats.org/officeDocument/2006/relationships/slideLayout" Target="../slideLayouts/slideLayout731.xml"/><Relationship Id="rId11" Type="http://schemas.openxmlformats.org/officeDocument/2006/relationships/slideLayout" Target="../slideLayouts/slideLayout736.xml"/><Relationship Id="rId5" Type="http://schemas.openxmlformats.org/officeDocument/2006/relationships/slideLayout" Target="../slideLayouts/slideLayout730.xml"/><Relationship Id="rId15" Type="http://schemas.openxmlformats.org/officeDocument/2006/relationships/slideLayout" Target="../slideLayouts/slideLayout740.xml"/><Relationship Id="rId10" Type="http://schemas.openxmlformats.org/officeDocument/2006/relationships/slideLayout" Target="../slideLayouts/slideLayout735.xml"/><Relationship Id="rId19" Type="http://schemas.openxmlformats.org/officeDocument/2006/relationships/slideLayout" Target="../slideLayouts/slideLayout744.xml"/><Relationship Id="rId4" Type="http://schemas.openxmlformats.org/officeDocument/2006/relationships/slideLayout" Target="../slideLayouts/slideLayout729.xml"/><Relationship Id="rId9" Type="http://schemas.openxmlformats.org/officeDocument/2006/relationships/slideLayout" Target="../slideLayouts/slideLayout734.xml"/><Relationship Id="rId14" Type="http://schemas.openxmlformats.org/officeDocument/2006/relationships/slideLayout" Target="../slideLayouts/slideLayout7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53.xml"/><Relationship Id="rId13" Type="http://schemas.openxmlformats.org/officeDocument/2006/relationships/slideLayout" Target="../slideLayouts/slideLayout758.xml"/><Relationship Id="rId18" Type="http://schemas.openxmlformats.org/officeDocument/2006/relationships/slideLayout" Target="../slideLayouts/slideLayout763.xml"/><Relationship Id="rId3" Type="http://schemas.openxmlformats.org/officeDocument/2006/relationships/slideLayout" Target="../slideLayouts/slideLayout748.xml"/><Relationship Id="rId21" Type="http://schemas.openxmlformats.org/officeDocument/2006/relationships/theme" Target="../theme/theme32.xml"/><Relationship Id="rId7" Type="http://schemas.openxmlformats.org/officeDocument/2006/relationships/slideLayout" Target="../slideLayouts/slideLayout752.xml"/><Relationship Id="rId12" Type="http://schemas.openxmlformats.org/officeDocument/2006/relationships/slideLayout" Target="../slideLayouts/slideLayout757.xml"/><Relationship Id="rId17" Type="http://schemas.openxmlformats.org/officeDocument/2006/relationships/slideLayout" Target="../slideLayouts/slideLayout762.xml"/><Relationship Id="rId2" Type="http://schemas.openxmlformats.org/officeDocument/2006/relationships/slideLayout" Target="../slideLayouts/slideLayout747.xml"/><Relationship Id="rId16" Type="http://schemas.openxmlformats.org/officeDocument/2006/relationships/slideLayout" Target="../slideLayouts/slideLayout761.xml"/><Relationship Id="rId20" Type="http://schemas.openxmlformats.org/officeDocument/2006/relationships/slideLayout" Target="../slideLayouts/slideLayout765.xml"/><Relationship Id="rId1" Type="http://schemas.openxmlformats.org/officeDocument/2006/relationships/slideLayout" Target="../slideLayouts/slideLayout746.xml"/><Relationship Id="rId6" Type="http://schemas.openxmlformats.org/officeDocument/2006/relationships/slideLayout" Target="../slideLayouts/slideLayout751.xml"/><Relationship Id="rId11" Type="http://schemas.openxmlformats.org/officeDocument/2006/relationships/slideLayout" Target="../slideLayouts/slideLayout756.xml"/><Relationship Id="rId5" Type="http://schemas.openxmlformats.org/officeDocument/2006/relationships/slideLayout" Target="../slideLayouts/slideLayout750.xml"/><Relationship Id="rId15" Type="http://schemas.openxmlformats.org/officeDocument/2006/relationships/slideLayout" Target="../slideLayouts/slideLayout760.xml"/><Relationship Id="rId10" Type="http://schemas.openxmlformats.org/officeDocument/2006/relationships/slideLayout" Target="../slideLayouts/slideLayout755.xml"/><Relationship Id="rId19" Type="http://schemas.openxmlformats.org/officeDocument/2006/relationships/slideLayout" Target="../slideLayouts/slideLayout764.xml"/><Relationship Id="rId4" Type="http://schemas.openxmlformats.org/officeDocument/2006/relationships/slideLayout" Target="../slideLayouts/slideLayout749.xml"/><Relationship Id="rId9" Type="http://schemas.openxmlformats.org/officeDocument/2006/relationships/slideLayout" Target="../slideLayouts/slideLayout754.xml"/><Relationship Id="rId14" Type="http://schemas.openxmlformats.org/officeDocument/2006/relationships/slideLayout" Target="../slideLayouts/slideLayout75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73.xml"/><Relationship Id="rId13" Type="http://schemas.openxmlformats.org/officeDocument/2006/relationships/slideLayout" Target="../slideLayouts/slideLayout778.xml"/><Relationship Id="rId18" Type="http://schemas.openxmlformats.org/officeDocument/2006/relationships/slideLayout" Target="../slideLayouts/slideLayout783.xml"/><Relationship Id="rId3" Type="http://schemas.openxmlformats.org/officeDocument/2006/relationships/slideLayout" Target="../slideLayouts/slideLayout768.xml"/><Relationship Id="rId21" Type="http://schemas.openxmlformats.org/officeDocument/2006/relationships/theme" Target="../theme/theme33.xml"/><Relationship Id="rId7" Type="http://schemas.openxmlformats.org/officeDocument/2006/relationships/slideLayout" Target="../slideLayouts/slideLayout772.xml"/><Relationship Id="rId12" Type="http://schemas.openxmlformats.org/officeDocument/2006/relationships/slideLayout" Target="../slideLayouts/slideLayout777.xml"/><Relationship Id="rId17" Type="http://schemas.openxmlformats.org/officeDocument/2006/relationships/slideLayout" Target="../slideLayouts/slideLayout782.xml"/><Relationship Id="rId2" Type="http://schemas.openxmlformats.org/officeDocument/2006/relationships/slideLayout" Target="../slideLayouts/slideLayout767.xml"/><Relationship Id="rId16" Type="http://schemas.openxmlformats.org/officeDocument/2006/relationships/slideLayout" Target="../slideLayouts/slideLayout781.xml"/><Relationship Id="rId20" Type="http://schemas.openxmlformats.org/officeDocument/2006/relationships/slideLayout" Target="../slideLayouts/slideLayout785.xml"/><Relationship Id="rId1" Type="http://schemas.openxmlformats.org/officeDocument/2006/relationships/slideLayout" Target="../slideLayouts/slideLayout766.xml"/><Relationship Id="rId6" Type="http://schemas.openxmlformats.org/officeDocument/2006/relationships/slideLayout" Target="../slideLayouts/slideLayout771.xml"/><Relationship Id="rId11" Type="http://schemas.openxmlformats.org/officeDocument/2006/relationships/slideLayout" Target="../slideLayouts/slideLayout776.xml"/><Relationship Id="rId5" Type="http://schemas.openxmlformats.org/officeDocument/2006/relationships/slideLayout" Target="../slideLayouts/slideLayout770.xml"/><Relationship Id="rId15" Type="http://schemas.openxmlformats.org/officeDocument/2006/relationships/slideLayout" Target="../slideLayouts/slideLayout780.xml"/><Relationship Id="rId10" Type="http://schemas.openxmlformats.org/officeDocument/2006/relationships/slideLayout" Target="../slideLayouts/slideLayout775.xml"/><Relationship Id="rId19" Type="http://schemas.openxmlformats.org/officeDocument/2006/relationships/slideLayout" Target="../slideLayouts/slideLayout784.xml"/><Relationship Id="rId4" Type="http://schemas.openxmlformats.org/officeDocument/2006/relationships/slideLayout" Target="../slideLayouts/slideLayout769.xml"/><Relationship Id="rId9" Type="http://schemas.openxmlformats.org/officeDocument/2006/relationships/slideLayout" Target="../slideLayouts/slideLayout774.xml"/><Relationship Id="rId14" Type="http://schemas.openxmlformats.org/officeDocument/2006/relationships/slideLayout" Target="../slideLayouts/slideLayout7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69" r:id="rId19"/>
    <p:sldLayoutId id="2147484070"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3" r:id="rId19"/>
    <p:sldLayoutId id="2147484414"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18.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18.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38.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58.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68.png"/><Relationship Id="rId1" Type="http://schemas.openxmlformats.org/officeDocument/2006/relationships/slideLayout" Target="../slideLayouts/slideLayout39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39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378.xml"/><Relationship Id="rId6" Type="http://schemas.microsoft.com/office/2007/relationships/hdphoto" Target="../media/hdphoto13.wdp"/><Relationship Id="rId5" Type="http://schemas.openxmlformats.org/officeDocument/2006/relationships/image" Target="../media/image84.png"/><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98.xml"/><Relationship Id="rId4" Type="http://schemas.microsoft.com/office/2007/relationships/hdphoto" Target="../media/hdphoto14.wdp"/></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98.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398.xml"/><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6.xml"/></Relationships>
</file>

<file path=ppt/slides/_rels/slide3.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51.xml"/><Relationship Id="rId6" Type="http://schemas.microsoft.com/office/2007/relationships/hdphoto" Target="../media/hdphoto10.wdp"/><Relationship Id="rId5" Type="http://schemas.openxmlformats.org/officeDocument/2006/relationships/image" Target="../media/image41.png"/><Relationship Id="rId4" Type="http://schemas.microsoft.com/office/2007/relationships/hdphoto" Target="../media/hdphoto9.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6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31.xml"/><Relationship Id="rId1" Type="http://schemas.openxmlformats.org/officeDocument/2006/relationships/slideLayout" Target="../slideLayouts/slideLayout469.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upport.microsoft.com/kb/2721672" TargetMode="External"/><Relationship Id="rId7"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46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46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469.xml"/><Relationship Id="rId6" Type="http://schemas.openxmlformats.org/officeDocument/2006/relationships/image" Target="../media/image105.png"/><Relationship Id="rId5" Type="http://schemas.openxmlformats.org/officeDocument/2006/relationships/image" Target="../media/image96.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9.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7" Type="http://schemas.microsoft.com/office/2007/relationships/hdphoto" Target="../media/hdphoto16.wdp"/><Relationship Id="rId2" Type="http://schemas.openxmlformats.org/officeDocument/2006/relationships/notesSlide" Target="../notesSlides/notesSlide36.xml"/><Relationship Id="rId1" Type="http://schemas.openxmlformats.org/officeDocument/2006/relationships/slideLayout" Target="../slideLayouts/slideLayout469.xml"/><Relationship Id="rId6" Type="http://schemas.openxmlformats.org/officeDocument/2006/relationships/image" Target="../media/image108.png"/><Relationship Id="rId5" Type="http://schemas.microsoft.com/office/2007/relationships/hdphoto" Target="../media/hdphoto15.wdp"/><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51.xml"/></Relationships>
</file>

<file path=ppt/slides/_rels/slide40.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17.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10.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38.xml"/><Relationship Id="rId5" Type="http://schemas.openxmlformats.org/officeDocument/2006/relationships/tags" Target="../tags/tag4.xml"/><Relationship Id="rId15" Type="http://schemas.openxmlformats.org/officeDocument/2006/relationships/image" Target="../media/image109.emf"/><Relationship Id="rId10" Type="http://schemas.openxmlformats.org/officeDocument/2006/relationships/slideLayout" Target="../slideLayouts/slideLayout504.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504.xml"/><Relationship Id="rId13" Type="http://schemas.microsoft.com/office/2007/relationships/hdphoto" Target="../media/hdphoto17.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10.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109.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0.xml"/><Relationship Id="rId1" Type="http://schemas.openxmlformats.org/officeDocument/2006/relationships/slideLayout" Target="../slideLayouts/slideLayout504.xml"/><Relationship Id="rId6" Type="http://schemas.microsoft.com/office/2007/relationships/hdphoto" Target="../media/hdphoto18.wdp"/><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3.xml"/></Relationships>
</file>

<file path=ppt/slides/_rels/slide44.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94.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notesSlide" Target="../notesSlides/notesSlide42.xml"/><Relationship Id="rId4" Type="http://schemas.openxmlformats.org/officeDocument/2006/relationships/slideLayout" Target="../slideLayouts/slideLayout5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9.xml"/></Relationships>
</file>

<file path=ppt/slides/_rels/slide4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44.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539.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45.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539.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539.xml"/><Relationship Id="rId5" Type="http://schemas.openxmlformats.org/officeDocument/2006/relationships/image" Target="../media/image94.emf"/><Relationship Id="rId4" Type="http://schemas.microsoft.com/office/2007/relationships/hdphoto" Target="../media/hdphoto19.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38.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574.xml"/><Relationship Id="rId1" Type="http://schemas.openxmlformats.org/officeDocument/2006/relationships/tags" Target="../tags/tag50.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574.xml"/><Relationship Id="rId1" Type="http://schemas.openxmlformats.org/officeDocument/2006/relationships/tags" Target="../tags/tag51.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574.xml"/><Relationship Id="rId1" Type="http://schemas.openxmlformats.org/officeDocument/2006/relationships/tags" Target="../tags/tag52.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74.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574.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57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09.xml"/></Relationships>
</file>

<file path=ppt/slides/_rels/slide5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4.xml"/><Relationship Id="rId1" Type="http://schemas.openxmlformats.org/officeDocument/2006/relationships/slideLayout" Target="../slideLayouts/slideLayout644.xml"/><Relationship Id="rId4" Type="http://schemas.openxmlformats.org/officeDocument/2006/relationships/image" Target="../media/image94.emf"/></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98.xml"/><Relationship Id="rId6" Type="http://schemas.openxmlformats.org/officeDocument/2006/relationships/image" Target="../media/image48.gif"/><Relationship Id="rId5" Type="http://schemas.openxmlformats.org/officeDocument/2006/relationships/image" Target="../media/image47.png"/><Relationship Id="rId4"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44.xml"/><Relationship Id="rId1" Type="http://schemas.openxmlformats.org/officeDocument/2006/relationships/tags" Target="../tags/tag53.xml"/><Relationship Id="rId5" Type="http://schemas.openxmlformats.org/officeDocument/2006/relationships/image" Target="../media/image94.emf"/><Relationship Id="rId4" Type="http://schemas.openxmlformats.org/officeDocument/2006/relationships/image" Target="../media/image93.emf"/></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56.xml"/><Relationship Id="rId1" Type="http://schemas.openxmlformats.org/officeDocument/2006/relationships/slideLayout" Target="../slideLayouts/slideLayout644.xml"/><Relationship Id="rId4" Type="http://schemas.openxmlformats.org/officeDocument/2006/relationships/image" Target="../media/image93.emf"/></Relationships>
</file>

<file path=ppt/slides/_rels/slide62.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109.emf"/><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oleObject" Target="../embeddings/oleObject3.bin"/><Relationship Id="rId2" Type="http://schemas.openxmlformats.org/officeDocument/2006/relationships/tags" Target="../tags/tag54.xml"/><Relationship Id="rId16" Type="http://schemas.openxmlformats.org/officeDocument/2006/relationships/notesSlide" Target="../notesSlides/notesSlide57.xml"/><Relationship Id="rId1" Type="http://schemas.openxmlformats.org/officeDocument/2006/relationships/vmlDrawing" Target="../drawings/vmlDrawing3.v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644.xml"/><Relationship Id="rId10" Type="http://schemas.openxmlformats.org/officeDocument/2006/relationships/tags" Target="../tags/tag62.xml"/><Relationship Id="rId19" Type="http://schemas.openxmlformats.org/officeDocument/2006/relationships/image" Target="../media/image120.wmf"/><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44.xml"/><Relationship Id="rId1" Type="http://schemas.openxmlformats.org/officeDocument/2006/relationships/tags" Target="../tags/tag67.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111.png"/><Relationship Id="rId7"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679.xml"/><Relationship Id="rId6" Type="http://schemas.microsoft.com/office/2007/relationships/hdphoto" Target="../media/hdphoto20.wdp"/><Relationship Id="rId5" Type="http://schemas.openxmlformats.org/officeDocument/2006/relationships/image" Target="../media/image123.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7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7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7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24.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98.xml"/></Relationships>
</file>

<file path=ppt/slides/_rels/slide7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7.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65.xml"/><Relationship Id="rId16" Type="http://schemas.openxmlformats.org/officeDocument/2006/relationships/image" Target="../media/image135.wmf"/><Relationship Id="rId1" Type="http://schemas.openxmlformats.org/officeDocument/2006/relationships/slideLayout" Target="../slideLayouts/slideLayout687.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5" Type="http://schemas.openxmlformats.org/officeDocument/2006/relationships/image" Target="../media/image134.png"/><Relationship Id="rId10" Type="http://schemas.microsoft.com/office/2007/relationships/hdphoto" Target="../media/hdphoto22.wdp"/><Relationship Id="rId4" Type="http://schemas.openxmlformats.org/officeDocument/2006/relationships/image" Target="../media/image126.png"/><Relationship Id="rId9" Type="http://schemas.openxmlformats.org/officeDocument/2006/relationships/image" Target="../media/image131.png"/><Relationship Id="rId14" Type="http://schemas.microsoft.com/office/2007/relationships/hdphoto" Target="../media/hdphoto2.wdp"/></Relationships>
</file>

<file path=ppt/slides/_rels/slide71.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135.wmf"/><Relationship Id="rId7"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704.xml"/><Relationship Id="rId6" Type="http://schemas.openxmlformats.org/officeDocument/2006/relationships/image" Target="../media/image137.png"/><Relationship Id="rId5" Type="http://schemas.microsoft.com/office/2007/relationships/hdphoto" Target="../media/hdphoto23.wdp"/><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44.xml"/></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764.xml"/><Relationship Id="rId6" Type="http://schemas.openxmlformats.org/officeDocument/2006/relationships/image" Target="../media/image135.wmf"/><Relationship Id="rId5" Type="http://schemas.microsoft.com/office/2007/relationships/hdphoto" Target="../media/hdphoto25.wdp"/><Relationship Id="rId10" Type="http://schemas.microsoft.com/office/2007/relationships/hdphoto" Target="../media/hdphoto23.wdp"/><Relationship Id="rId4" Type="http://schemas.openxmlformats.org/officeDocument/2006/relationships/image" Target="../media/image140.png"/><Relationship Id="rId9"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764.xml"/><Relationship Id="rId4" Type="http://schemas.microsoft.com/office/2007/relationships/hdphoto" Target="../media/hdphoto26.wdp"/></Relationships>
</file>

<file path=ppt/slides/_rels/slide7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40.png"/><Relationship Id="rId7" Type="http://schemas.openxmlformats.org/officeDocument/2006/relationships/image" Target="../media/image141.png"/><Relationship Id="rId2" Type="http://schemas.openxmlformats.org/officeDocument/2006/relationships/notesSlide" Target="../notesSlides/notesSlide71.xml"/><Relationship Id="rId1" Type="http://schemas.openxmlformats.org/officeDocument/2006/relationships/slideLayout" Target="../slideLayouts/slideLayout764.xml"/><Relationship Id="rId6" Type="http://schemas.openxmlformats.org/officeDocument/2006/relationships/image" Target="../media/image142.png"/><Relationship Id="rId5" Type="http://schemas.openxmlformats.org/officeDocument/2006/relationships/image" Target="../media/image135.wmf"/><Relationship Id="rId10" Type="http://schemas.openxmlformats.org/officeDocument/2006/relationships/image" Target="../media/image144.png"/><Relationship Id="rId4" Type="http://schemas.microsoft.com/office/2007/relationships/hdphoto" Target="../media/hdphoto25.wdp"/><Relationship Id="rId9" Type="http://schemas.microsoft.com/office/2007/relationships/hdphoto" Target="../media/hdphoto23.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8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6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18.xml"/><Relationship Id="rId5" Type="http://schemas.openxmlformats.org/officeDocument/2006/relationships/image" Target="../media/image51.png"/><Relationship Id="rId4" Type="http://schemas.openxmlformats.org/officeDocument/2006/relationships/image" Target="../media/image5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18.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19248" y="2234114"/>
            <a:ext cx="11055979" cy="1359196"/>
          </a:xfrm>
        </p:spPr>
        <p:txBody>
          <a:bodyPr/>
          <a:lstStyle/>
          <a:p>
            <a:r>
              <a:rPr lang="en-US" dirty="0" smtClean="0"/>
              <a:t>Windows Azure Websites and Virtual Machines</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94" y="1589948"/>
            <a:ext cx="6578137"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solidFill>
                        <a:srgbClr val="FFFFFF"/>
                      </a:solidFill>
                    </a:rPr>
                    <a:t>Shared instances</a:t>
                  </a: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4"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grpSp>
        <p:nvGrpSpPr>
          <p:cNvPr id="10" name="Group 9"/>
          <p:cNvGrpSpPr/>
          <p:nvPr/>
        </p:nvGrpSpPr>
        <p:grpSpPr>
          <a:xfrm>
            <a:off x="-1" y="1"/>
            <a:ext cx="12183975" cy="983235"/>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1" y="5727780"/>
            <a:ext cx="12183975" cy="1046297"/>
            <a:chOff x="-5012461" y="5194194"/>
            <a:chExt cx="16023382" cy="1376363"/>
          </a:xfrm>
        </p:grpSpPr>
        <p:pic>
          <p:nvPicPr>
            <p:cNvPr id="6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54805"/>
            <a:stretch/>
          </p:blipFill>
          <p:spPr bwMode="auto">
            <a:xfrm>
              <a:off x="9571520" y="5194195"/>
              <a:ext cx="1439401" cy="13763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867996" y="473079"/>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rPr>
              <a:t>shared</a:t>
            </a:r>
          </a:p>
        </p:txBody>
      </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sp>
        <p:nvSpPr>
          <p:cNvPr id="4" name="Rectangle 3"/>
          <p:cNvSpPr/>
          <p:nvPr/>
        </p:nvSpPr>
        <p:spPr bwMode="auto">
          <a:xfrm>
            <a:off x="8589861" y="300008"/>
            <a:ext cx="2090169"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45719"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44" name="Group 143"/>
          <p:cNvGrpSpPr/>
          <p:nvPr/>
        </p:nvGrpSpPr>
        <p:grpSpPr>
          <a:xfrm>
            <a:off x="6236450" y="3291438"/>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305" name="Group 304"/>
          <p:cNvGrpSpPr/>
          <p:nvPr/>
        </p:nvGrpSpPr>
        <p:grpSpPr>
          <a:xfrm>
            <a:off x="3760706" y="3762627"/>
            <a:ext cx="866389" cy="631079"/>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310" name="Group 309"/>
          <p:cNvGrpSpPr/>
          <p:nvPr/>
        </p:nvGrpSpPr>
        <p:grpSpPr>
          <a:xfrm>
            <a:off x="3032633" y="1301044"/>
            <a:ext cx="7612011" cy="923394"/>
            <a:chOff x="3031844" y="1178212"/>
            <a:chExt cx="7610028" cy="923395"/>
          </a:xfrm>
        </p:grpSpPr>
        <p:grpSp>
          <p:nvGrpSpPr>
            <p:cNvPr id="314" name="Group 313"/>
            <p:cNvGrpSpPr/>
            <p:nvPr/>
          </p:nvGrpSpPr>
          <p:grpSpPr>
            <a:xfrm>
              <a:off x="3031844" y="1178212"/>
              <a:ext cx="7610028" cy="923395"/>
              <a:chOff x="2540230" y="5762714"/>
              <a:chExt cx="7610028" cy="923395"/>
            </a:xfrm>
          </p:grpSpPr>
          <p:sp>
            <p:nvSpPr>
              <p:cNvPr id="316" name="TextBox 315"/>
              <p:cNvSpPr txBox="1"/>
              <p:nvPr/>
            </p:nvSpPr>
            <p:spPr>
              <a:xfrm>
                <a:off x="9159657" y="5762714"/>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0</a:t>
                </a:r>
              </a:p>
            </p:txBody>
          </p:sp>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125"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gradFill>
                  <a:gsLst>
                    <a:gs pos="0">
                      <a:srgbClr val="5F5F5F"/>
                    </a:gs>
                    <a:gs pos="100000">
                      <a:srgbClr val="5F5F5F"/>
                    </a:gs>
                  </a:gsLst>
                  <a:lin ang="5400000" scaled="0"/>
                </a:gradFill>
              </a:rPr>
              <a:t>standard</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90135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6130527" y="2643751"/>
            <a:ext cx="2372865"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grpSp>
        <p:nvGrpSpPr>
          <p:cNvPr id="42" name="Group 41"/>
          <p:cNvGrpSpPr/>
          <p:nvPr/>
        </p:nvGrpSpPr>
        <p:grpSpPr>
          <a:xfrm>
            <a:off x="-1" y="1"/>
            <a:ext cx="12183975" cy="983235"/>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1" y="5727780"/>
            <a:ext cx="12192001" cy="1046297"/>
            <a:chOff x="-5012461" y="5194194"/>
            <a:chExt cx="16033937" cy="1376363"/>
          </a:xfrm>
        </p:grpSpPr>
        <p:pic>
          <p:nvPicPr>
            <p:cNvPr id="6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4473"/>
            <a:stretch/>
          </p:blipFill>
          <p:spPr bwMode="auto">
            <a:xfrm>
              <a:off x="9571520" y="5194195"/>
              <a:ext cx="1449956" cy="13763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867996" y="473079"/>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rPr>
              <a:t>shared</a:t>
            </a:r>
          </a:p>
        </p:txBody>
      </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6236450" y="3291438"/>
            <a:ext cx="2161017" cy="1572959"/>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sp>
        <p:nvSpPr>
          <p:cNvPr id="46"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gradFill>
                  <a:gsLst>
                    <a:gs pos="0">
                      <a:srgbClr val="5F5F5F"/>
                    </a:gs>
                    <a:gs pos="100000">
                      <a:srgbClr val="5F5F5F"/>
                    </a:gs>
                  </a:gsLst>
                  <a:lin ang="5400000" scaled="0"/>
                </a:gradFill>
              </a:rPr>
              <a:t>standard</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a:t>
            </a:r>
            <a:r>
              <a:rPr lang="en-US" dirty="0" smtClean="0">
                <a:gradFill>
                  <a:gsLst>
                    <a:gs pos="0">
                      <a:srgbClr val="FFFFFF"/>
                    </a:gs>
                    <a:gs pos="100000">
                      <a:srgbClr val="FFFFFF"/>
                    </a:gs>
                  </a:gsLst>
                  <a:lin ang="5400000" scaled="0"/>
                </a:gradFill>
              </a:rPr>
              <a:t>sites</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0610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1"/>
            <a:ext cx="12183975" cy="983235"/>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88" name="Group 87"/>
          <p:cNvGrpSpPr/>
          <p:nvPr/>
        </p:nvGrpSpPr>
        <p:grpSpPr>
          <a:xfrm>
            <a:off x="3032633" y="1293203"/>
            <a:ext cx="7647392" cy="923394"/>
            <a:chOff x="3031844" y="1170370"/>
            <a:chExt cx="7645400" cy="923395"/>
          </a:xfrm>
        </p:grpSpPr>
        <p:grpSp>
          <p:nvGrpSpPr>
            <p:cNvPr id="20" name="Group 19"/>
            <p:cNvGrpSpPr/>
            <p:nvPr/>
          </p:nvGrpSpPr>
          <p:grpSpPr>
            <a:xfrm>
              <a:off x="3031844" y="1170370"/>
              <a:ext cx="7645400" cy="923395"/>
              <a:chOff x="2540230" y="5754872"/>
              <a:chExt cx="7645400" cy="923395"/>
            </a:xfrm>
          </p:grpSpPr>
          <p:sp>
            <p:nvSpPr>
              <p:cNvPr id="22" name="TextBox 21"/>
              <p:cNvSpPr txBox="1"/>
              <p:nvPr/>
            </p:nvSpPr>
            <p:spPr>
              <a:xfrm>
                <a:off x="9195029" y="5754872"/>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1"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9" name="Title 1"/>
          <p:cNvSpPr txBox="1">
            <a:spLocks/>
          </p:cNvSpPr>
          <p:nvPr/>
        </p:nvSpPr>
        <p:spPr>
          <a:xfrm>
            <a:off x="6867996" y="473079"/>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FFFFFF"/>
                    </a:gs>
                    <a:gs pos="100000">
                      <a:srgbClr val="FFFFFF"/>
                    </a:gs>
                  </a:gsLst>
                  <a:lin ang="5400000" scaled="0"/>
                </a:gradFill>
              </a:rPr>
              <a:t>shared</a:t>
            </a:r>
          </a:p>
        </p:txBody>
      </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30527" y="2633151"/>
            <a:ext cx="2372865"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6236450" y="3291442"/>
            <a:ext cx="2161020" cy="157295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122" name="Group 121"/>
          <p:cNvGrpSpPr/>
          <p:nvPr/>
        </p:nvGrpSpPr>
        <p:grpSpPr>
          <a:xfrm>
            <a:off x="8618892" y="2633151"/>
            <a:ext cx="2372865"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9" name="TextBox 148"/>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23" name="Group 122"/>
          <p:cNvGrpSpPr/>
          <p:nvPr/>
        </p:nvGrpSpPr>
        <p:grpSpPr>
          <a:xfrm>
            <a:off x="8731188" y="3298034"/>
            <a:ext cx="2161017" cy="1572959"/>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nvGrpSpPr>
          <p:cNvPr id="58" name="Group 57"/>
          <p:cNvGrpSpPr/>
          <p:nvPr/>
        </p:nvGrpSpPr>
        <p:grpSpPr>
          <a:xfrm>
            <a:off x="6231251" y="3105925"/>
            <a:ext cx="1527211"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63" name="Group 62"/>
          <p:cNvGrpSpPr/>
          <p:nvPr/>
        </p:nvGrpSpPr>
        <p:grpSpPr>
          <a:xfrm>
            <a:off x="6231256" y="4325130"/>
            <a:ext cx="955281"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73" name="Group 72"/>
          <p:cNvGrpSpPr/>
          <p:nvPr/>
        </p:nvGrpSpPr>
        <p:grpSpPr>
          <a:xfrm>
            <a:off x="7275708" y="4325130"/>
            <a:ext cx="955281"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78" name="Group 77"/>
          <p:cNvGrpSpPr/>
          <p:nvPr/>
        </p:nvGrpSpPr>
        <p:grpSpPr>
          <a:xfrm>
            <a:off x="8692092" y="3105925"/>
            <a:ext cx="1527211"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4800" dirty="0">
                  <a:gradFill>
                    <a:gsLst>
                      <a:gs pos="0">
                        <a:srgbClr val="FFFFFF"/>
                      </a:gs>
                      <a:gs pos="100000">
                        <a:srgbClr val="FFFFFF"/>
                      </a:gs>
                    </a:gsLst>
                    <a:lin ang="5400000" scaled="0"/>
                  </a:gradFill>
                  <a:sym typeface="Wingdings" pitchFamily="2" charset="2"/>
                </a:rPr>
                <a:t>:-)</a:t>
              </a:r>
              <a:endParaRPr lang="en-US" sz="4400" dirty="0">
                <a:gradFill>
                  <a:gsLst>
                    <a:gs pos="0">
                      <a:srgbClr val="FFFFFF"/>
                    </a:gs>
                    <a:gs pos="100000">
                      <a:srgbClr val="FFFFFF"/>
                    </a:gs>
                  </a:gsLst>
                  <a:lin ang="5400000" scaled="0"/>
                </a:gradFill>
              </a:endParaRPr>
            </a:p>
          </p:txBody>
        </p:sp>
      </p:grpSp>
      <p:grpSp>
        <p:nvGrpSpPr>
          <p:cNvPr id="83" name="Group 82"/>
          <p:cNvGrpSpPr/>
          <p:nvPr/>
        </p:nvGrpSpPr>
        <p:grpSpPr>
          <a:xfrm>
            <a:off x="8692097" y="4325130"/>
            <a:ext cx="955281"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grpSp>
        <p:nvGrpSpPr>
          <p:cNvPr id="90" name="Group 89"/>
          <p:cNvGrpSpPr/>
          <p:nvPr/>
        </p:nvGrpSpPr>
        <p:grpSpPr>
          <a:xfrm>
            <a:off x="9736549" y="4325130"/>
            <a:ext cx="955281"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1067" dirty="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2800" dirty="0">
                  <a:gradFill>
                    <a:gsLst>
                      <a:gs pos="0">
                        <a:srgbClr val="FFFFFF"/>
                      </a:gs>
                      <a:gs pos="100000">
                        <a:srgbClr val="FFFFFF"/>
                      </a:gs>
                    </a:gsLst>
                    <a:lin ang="5400000" scaled="0"/>
                  </a:gradFill>
                  <a:sym typeface="Wingdings" pitchFamily="2" charset="2"/>
                </a:rPr>
                <a:t>:-)</a:t>
              </a:r>
              <a:endParaRPr lang="en-US" sz="2400" dirty="0">
                <a:gradFill>
                  <a:gsLst>
                    <a:gs pos="0">
                      <a:srgbClr val="FFFFFF"/>
                    </a:gs>
                    <a:gs pos="100000">
                      <a:srgbClr val="FFFFFF"/>
                    </a:gs>
                  </a:gsLst>
                  <a:lin ang="5400000" scaled="0"/>
                </a:gradFill>
              </a:endParaRPr>
            </a:p>
          </p:txBody>
        </p:sp>
      </p:grpSp>
      <p:sp>
        <p:nvSpPr>
          <p:cNvPr id="99" name="Title 1"/>
          <p:cNvSpPr txBox="1">
            <a:spLocks/>
          </p:cNvSpPr>
          <p:nvPr/>
        </p:nvSpPr>
        <p:spPr>
          <a:xfrm>
            <a:off x="1222396" y="1533590"/>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a:gradFill>
                  <a:gsLst>
                    <a:gs pos="0">
                      <a:srgbClr val="5F5F5F"/>
                    </a:gs>
                    <a:gs pos="100000">
                      <a:srgbClr val="5F5F5F"/>
                    </a:gs>
                  </a:gsLst>
                  <a:lin ang="5400000" scaled="0"/>
                </a:gradFill>
              </a:rPr>
              <a:t>standard</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29611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1"/>
            <a:ext cx="12183975" cy="983235"/>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21" name="Rectangle 20"/>
          <p:cNvSpPr/>
          <p:nvPr/>
        </p:nvSpPr>
        <p:spPr bwMode="auto">
          <a:xfrm>
            <a:off x="3032633" y="1643572"/>
            <a:ext cx="8337732" cy="24836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3" name="Rectangle 22"/>
          <p:cNvSpPr/>
          <p:nvPr/>
        </p:nvSpPr>
        <p:spPr bwMode="auto">
          <a:xfrm>
            <a:off x="3035170" y="1643572"/>
            <a:ext cx="2369097" cy="2483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nvGrpSpPr>
          <p:cNvPr id="67" name="Group 66"/>
          <p:cNvGrpSpPr/>
          <p:nvPr/>
        </p:nvGrpSpPr>
        <p:grpSpPr>
          <a:xfrm>
            <a:off x="2" y="5727773"/>
            <a:ext cx="12192001" cy="1046296"/>
            <a:chOff x="-5012460" y="5194194"/>
            <a:chExt cx="16033937"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0" y="5194194"/>
              <a:ext cx="1447405"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30" name="Title 1"/>
          <p:cNvSpPr txBox="1">
            <a:spLocks/>
          </p:cNvSpPr>
          <p:nvPr/>
        </p:nvSpPr>
        <p:spPr>
          <a:xfrm>
            <a:off x="8684153" y="453415"/>
            <a:ext cx="1839112"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standard</a:t>
            </a:r>
          </a:p>
        </p:txBody>
      </p:sp>
      <p:cxnSp>
        <p:nvCxnSpPr>
          <p:cNvPr id="131" name="Straight Connector 130"/>
          <p:cNvCxnSpPr/>
          <p:nvPr/>
        </p:nvCxnSpPr>
        <p:spPr>
          <a:xfrm flipV="1">
            <a:off x="8589856" y="300008"/>
            <a:ext cx="0" cy="683227"/>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9861" y="300008"/>
            <a:ext cx="209016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80025" y="300013"/>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80030" y="983233"/>
            <a:ext cx="151197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9856"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32635" y="2539690"/>
            <a:ext cx="2372865" cy="2928764"/>
            <a:chOff x="2274475" y="1904767"/>
            <a:chExt cx="1779649" cy="2196573"/>
          </a:xfrm>
        </p:grpSpPr>
        <p:grpSp>
          <p:nvGrpSpPr>
            <p:cNvPr id="136" name="Group 135"/>
            <p:cNvGrpSpPr/>
            <p:nvPr/>
          </p:nvGrpSpPr>
          <p:grpSpPr>
            <a:xfrm>
              <a:off x="2274475" y="1904767"/>
              <a:ext cx="1779649" cy="2196573"/>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8" name="TextBox 137"/>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44" name="Group 143"/>
            <p:cNvGrpSpPr/>
            <p:nvPr/>
          </p:nvGrpSpPr>
          <p:grpSpPr>
            <a:xfrm>
              <a:off x="2353918" y="2398485"/>
              <a:ext cx="1620765" cy="1179719"/>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sp>
        <p:nvSpPr>
          <p:cNvPr id="99" name="Title 1"/>
          <p:cNvSpPr txBox="1">
            <a:spLocks/>
          </p:cNvSpPr>
          <p:nvPr/>
        </p:nvSpPr>
        <p:spPr>
          <a:xfrm>
            <a:off x="397566" y="1533590"/>
            <a:ext cx="2414775"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lang="en-US" dirty="0" err="1">
                <a:gradFill>
                  <a:gsLst>
                    <a:gs pos="0">
                      <a:srgbClr val="5F5F5F"/>
                    </a:gs>
                    <a:gs pos="100000">
                      <a:srgbClr val="5F5F5F"/>
                    </a:gs>
                  </a:gsLst>
                  <a:lin ang="5400000" scaled="0"/>
                </a:gradFill>
              </a:rPr>
              <a:t>cpu</a:t>
            </a:r>
            <a:r>
              <a:rPr lang="en-US" dirty="0">
                <a:gradFill>
                  <a:gsLst>
                    <a:gs pos="0">
                      <a:srgbClr val="5F5F5F"/>
                    </a:gs>
                    <a:gs pos="100000">
                      <a:srgbClr val="5F5F5F"/>
                    </a:gs>
                  </a:gsLst>
                  <a:lin ang="5400000" scaled="0"/>
                </a:gradFill>
              </a:rPr>
              <a:t> utilization</a:t>
            </a:r>
            <a:endParaRPr sz="4267" dirty="0">
              <a:gradFill>
                <a:gsLst>
                  <a:gs pos="0">
                    <a:srgbClr val="5F5F5F"/>
                  </a:gs>
                  <a:gs pos="100000">
                    <a:srgbClr val="5F5F5F"/>
                  </a:gs>
                </a:gsLst>
                <a:lin ang="5400000" scaled="0"/>
              </a:gradFill>
            </a:endParaRPr>
          </a:p>
        </p:txBody>
      </p:sp>
      <p:sp>
        <p:nvSpPr>
          <p:cNvPr id="3" name="Title 2"/>
          <p:cNvSpPr>
            <a:spLocks noGrp="1"/>
          </p:cNvSpPr>
          <p:nvPr>
            <p:ph type="title"/>
          </p:nvPr>
        </p:nvSpPr>
        <p:spPr/>
        <p:txBody>
          <a:bodyPr/>
          <a:lstStyle/>
          <a:p>
            <a:r>
              <a:rPr lang="en-US" dirty="0" smtClean="0">
                <a:gradFill>
                  <a:gsLst>
                    <a:gs pos="0">
                      <a:srgbClr val="FFFFFF"/>
                    </a:gs>
                    <a:gs pos="100000">
                      <a:srgbClr val="FFFFFF"/>
                    </a:gs>
                  </a:gsLst>
                  <a:lin ang="5400000" scaled="0"/>
                </a:gradFill>
              </a:rPr>
              <a:t>auto-scaling</a:t>
            </a:r>
            <a:endParaRPr lang="en-US" dirty="0">
              <a:gradFill>
                <a:gsLst>
                  <a:gs pos="0">
                    <a:srgbClr val="FFFFFF"/>
                  </a:gs>
                  <a:gs pos="100000">
                    <a:srgbClr val="FFFFFF"/>
                  </a:gs>
                </a:gsLst>
                <a:lin ang="5400000" scaled="0"/>
              </a:gradFill>
            </a:endParaRPr>
          </a:p>
        </p:txBody>
      </p:sp>
      <p:sp>
        <p:nvSpPr>
          <p:cNvPr id="102" name="Rectangle 101"/>
          <p:cNvSpPr/>
          <p:nvPr/>
        </p:nvSpPr>
        <p:spPr bwMode="auto">
          <a:xfrm>
            <a:off x="5404267" y="1645214"/>
            <a:ext cx="3594533" cy="24508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nvGrpSpPr>
          <p:cNvPr id="104" name="Group 103"/>
          <p:cNvGrpSpPr/>
          <p:nvPr/>
        </p:nvGrpSpPr>
        <p:grpSpPr>
          <a:xfrm>
            <a:off x="5511424" y="2520077"/>
            <a:ext cx="2372865" cy="2928764"/>
            <a:chOff x="2274474" y="1904767"/>
            <a:chExt cx="1779649" cy="2196573"/>
          </a:xfrm>
        </p:grpSpPr>
        <p:grpSp>
          <p:nvGrpSpPr>
            <p:cNvPr id="105" name="Group 104"/>
            <p:cNvGrpSpPr/>
            <p:nvPr/>
          </p:nvGrpSpPr>
          <p:grpSpPr>
            <a:xfrm>
              <a:off x="2274474" y="1904767"/>
              <a:ext cx="1779649" cy="2196573"/>
              <a:chOff x="4888659" y="2633150"/>
              <a:chExt cx="2372247" cy="2928764"/>
            </a:xfrm>
          </p:grpSpPr>
          <p:sp>
            <p:nvSpPr>
              <p:cNvPr id="111"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2" name="TextBox 111"/>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06" name="Group 105"/>
            <p:cNvGrpSpPr/>
            <p:nvPr/>
          </p:nvGrpSpPr>
          <p:grpSpPr>
            <a:xfrm>
              <a:off x="2353918" y="2398485"/>
              <a:ext cx="1620765" cy="1179719"/>
              <a:chOff x="5633503" y="3707934"/>
              <a:chExt cx="866165" cy="631077"/>
            </a:xfrm>
          </p:grpSpPr>
          <p:grpSp>
            <p:nvGrpSpPr>
              <p:cNvPr id="107" name="Group 106"/>
              <p:cNvGrpSpPr/>
              <p:nvPr/>
            </p:nvGrpSpPr>
            <p:grpSpPr>
              <a:xfrm>
                <a:off x="5633503" y="3707934"/>
                <a:ext cx="866164" cy="631077"/>
                <a:chOff x="2146305" y="552450"/>
                <a:chExt cx="7896221" cy="5753100"/>
              </a:xfrm>
            </p:grpSpPr>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10" name="Rectangle 109"/>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08" name="Rectangle 107"/>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grpSp>
        <p:nvGrpSpPr>
          <p:cNvPr id="114" name="Group 113"/>
          <p:cNvGrpSpPr/>
          <p:nvPr/>
        </p:nvGrpSpPr>
        <p:grpSpPr>
          <a:xfrm>
            <a:off x="7981567" y="2500463"/>
            <a:ext cx="2372865" cy="2928764"/>
            <a:chOff x="2274475" y="1904767"/>
            <a:chExt cx="1779649" cy="2196573"/>
          </a:xfrm>
        </p:grpSpPr>
        <p:grpSp>
          <p:nvGrpSpPr>
            <p:cNvPr id="115" name="Group 114"/>
            <p:cNvGrpSpPr/>
            <p:nvPr/>
          </p:nvGrpSpPr>
          <p:grpSpPr>
            <a:xfrm>
              <a:off x="2274475" y="1904767"/>
              <a:ext cx="1779649" cy="2196573"/>
              <a:chOff x="4888659" y="2633150"/>
              <a:chExt cx="2372247" cy="2928764"/>
            </a:xfrm>
          </p:grpSpPr>
          <p:sp>
            <p:nvSpPr>
              <p:cNvPr id="140"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41" name="TextBox 140"/>
              <p:cNvSpPr txBox="1"/>
              <p:nvPr/>
            </p:nvSpPr>
            <p:spPr>
              <a:xfrm>
                <a:off x="5014374" y="2791511"/>
                <a:ext cx="2152657" cy="221599"/>
              </a:xfrm>
              <a:prstGeom prst="rect">
                <a:avLst/>
              </a:prstGeom>
              <a:noFill/>
            </p:spPr>
            <p:txBody>
              <a:bodyPr wrap="non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Standard instance</a:t>
                </a:r>
              </a:p>
            </p:txBody>
          </p:sp>
        </p:grpSp>
        <p:grpSp>
          <p:nvGrpSpPr>
            <p:cNvPr id="116" name="Group 115"/>
            <p:cNvGrpSpPr/>
            <p:nvPr/>
          </p:nvGrpSpPr>
          <p:grpSpPr>
            <a:xfrm>
              <a:off x="2353918" y="2398485"/>
              <a:ext cx="1620765" cy="1179719"/>
              <a:chOff x="5633503" y="3707934"/>
              <a:chExt cx="866165" cy="631077"/>
            </a:xfrm>
          </p:grpSpPr>
          <p:grpSp>
            <p:nvGrpSpPr>
              <p:cNvPr id="119" name="Group 118"/>
              <p:cNvGrpSpPr/>
              <p:nvPr/>
            </p:nvGrpSpPr>
            <p:grpSpPr>
              <a:xfrm>
                <a:off x="5633503" y="3707934"/>
                <a:ext cx="866164" cy="631077"/>
                <a:chOff x="2146305" y="552450"/>
                <a:chExt cx="7896221" cy="5753100"/>
              </a:xfrm>
            </p:grpSpPr>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39" name="Rectangle 138"/>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Rectangle 11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5467" dirty="0">
                    <a:gradFill>
                      <a:gsLst>
                        <a:gs pos="0">
                          <a:srgbClr val="FFFFFF"/>
                        </a:gs>
                        <a:gs pos="100000">
                          <a:srgbClr val="FFFFFF"/>
                        </a:gs>
                      </a:gsLst>
                      <a:lin ang="5400000" scaled="0"/>
                    </a:gradFill>
                    <a:sym typeface="Wingdings" pitchFamily="2" charset="2"/>
                  </a:rPr>
                  <a:t>:-)</a:t>
                </a:r>
                <a:endParaRPr lang="en-US" sz="4800" dirty="0">
                  <a:gradFill>
                    <a:gsLst>
                      <a:gs pos="0">
                        <a:srgbClr val="FFFFFF"/>
                      </a:gs>
                      <a:gs pos="100000">
                        <a:srgbClr val="FFFFFF"/>
                      </a:gs>
                    </a:gsLst>
                    <a:lin ang="5400000" scaled="0"/>
                  </a:gradFill>
                </a:endParaRPr>
              </a:p>
            </p:txBody>
          </p:sp>
        </p:grpSp>
      </p:grpSp>
      <p:sp>
        <p:nvSpPr>
          <p:cNvPr id="150" name="Rectangle 149"/>
          <p:cNvSpPr/>
          <p:nvPr/>
        </p:nvSpPr>
        <p:spPr bwMode="auto">
          <a:xfrm>
            <a:off x="9000034" y="1647455"/>
            <a:ext cx="2369097" cy="24448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142" name="Rectangle 141"/>
          <p:cNvSpPr/>
          <p:nvPr/>
        </p:nvSpPr>
        <p:spPr bwMode="auto">
          <a:xfrm>
            <a:off x="5308695" y="1503419"/>
            <a:ext cx="96805"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143" name="Rectangle 142"/>
          <p:cNvSpPr/>
          <p:nvPr/>
        </p:nvSpPr>
        <p:spPr bwMode="auto">
          <a:xfrm>
            <a:off x="8990977" y="1503419"/>
            <a:ext cx="103395"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305100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2" fill="hold" grpId="1" nodeType="clickEffect">
                                  <p:stCondLst>
                                    <p:cond delay="0"/>
                                  </p:stCondLst>
                                  <p:childTnLst>
                                    <p:animEffect transition="out" filter="wipe(right)">
                                      <p:cBhvr>
                                        <p:cTn id="23" dur="500"/>
                                        <p:tgtEl>
                                          <p:spTgt spid="102"/>
                                        </p:tgtEl>
                                      </p:cBhvr>
                                    </p:animEffect>
                                    <p:set>
                                      <p:cBhvr>
                                        <p:cTn id="24" dur="1" fill="hold">
                                          <p:stCondLst>
                                            <p:cond delay="499"/>
                                          </p:stCondLst>
                                        </p:cTn>
                                        <p:tgtEl>
                                          <p:spTgt spid="102"/>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nodeType="afterEffect">
                                  <p:stCondLst>
                                    <p:cond delay="0"/>
                                  </p:stCondLst>
                                  <p:childTnLst>
                                    <p:animEffect transition="out" filter="fade">
                                      <p:cBhvr>
                                        <p:cTn id="27" dur="500"/>
                                        <p:tgtEl>
                                          <p:spTgt spid="104"/>
                                        </p:tgtEl>
                                      </p:cBhvr>
                                    </p:animEffect>
                                    <p:set>
                                      <p:cBhvr>
                                        <p:cTn id="28" dur="1" fill="hold">
                                          <p:stCondLst>
                                            <p:cond delay="499"/>
                                          </p:stCondLst>
                                        </p:cTn>
                                        <p:tgtEl>
                                          <p:spTgt spid="10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2"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wipe(left)">
                                      <p:cBhvr>
                                        <p:cTn id="33" dur="500"/>
                                        <p:tgtEl>
                                          <p:spTgt spid="102"/>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left)">
                                      <p:cBhvr>
                                        <p:cTn id="41" dur="500"/>
                                        <p:tgtEl>
                                          <p:spTgt spid="150"/>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grpId="1" nodeType="clickEffect">
                                  <p:stCondLst>
                                    <p:cond delay="0"/>
                                  </p:stCondLst>
                                  <p:childTnLst>
                                    <p:animEffect transition="out" filter="wipe(right)">
                                      <p:cBhvr>
                                        <p:cTn id="49" dur="500"/>
                                        <p:tgtEl>
                                          <p:spTgt spid="150"/>
                                        </p:tgtEl>
                                      </p:cBhvr>
                                    </p:animEffect>
                                    <p:set>
                                      <p:cBhvr>
                                        <p:cTn id="50" dur="1" fill="hold">
                                          <p:stCondLst>
                                            <p:cond delay="499"/>
                                          </p:stCondLst>
                                        </p:cTn>
                                        <p:tgtEl>
                                          <p:spTgt spid="150"/>
                                        </p:tgtEl>
                                        <p:attrNameLst>
                                          <p:attrName>style.visibility</p:attrName>
                                        </p:attrNameLst>
                                      </p:cBhvr>
                                      <p:to>
                                        <p:strVal val="hidden"/>
                                      </p:to>
                                    </p:set>
                                  </p:childTnLst>
                                </p:cTn>
                              </p:par>
                            </p:childTnLst>
                          </p:cTn>
                        </p:par>
                        <p:par>
                          <p:cTn id="51" fill="hold">
                            <p:stCondLst>
                              <p:cond delay="500"/>
                            </p:stCondLst>
                            <p:childTnLst>
                              <p:par>
                                <p:cTn id="52" presetID="10" presetClass="exit" presetSubtype="0" fill="hold" nodeType="afterEffect">
                                  <p:stCondLst>
                                    <p:cond delay="0"/>
                                  </p:stCondLst>
                                  <p:childTnLst>
                                    <p:animEffect transition="out" filter="fade">
                                      <p:cBhvr>
                                        <p:cTn id="53" dur="500"/>
                                        <p:tgtEl>
                                          <p:spTgt spid="114"/>
                                        </p:tgtEl>
                                      </p:cBhvr>
                                    </p:animEffect>
                                    <p:set>
                                      <p:cBhvr>
                                        <p:cTn id="54" dur="1" fill="hold">
                                          <p:stCondLst>
                                            <p:cond delay="499"/>
                                          </p:stCondLst>
                                        </p:cTn>
                                        <p:tgtEl>
                                          <p:spTgt spid="114"/>
                                        </p:tgtEl>
                                        <p:attrNameLst>
                                          <p:attrName>style.visibility</p:attrName>
                                        </p:attrNameLst>
                                      </p:cBhvr>
                                      <p:to>
                                        <p:strVal val="hidden"/>
                                      </p:to>
                                    </p:set>
                                  </p:childTnLst>
                                </p:cTn>
                              </p:par>
                            </p:childTnLst>
                          </p:cTn>
                        </p:par>
                        <p:par>
                          <p:cTn id="55" fill="hold">
                            <p:stCondLst>
                              <p:cond delay="1000"/>
                            </p:stCondLst>
                            <p:childTnLst>
                              <p:par>
                                <p:cTn id="56" presetID="22" presetClass="exit" presetSubtype="2" fill="hold" grpId="3" nodeType="afterEffect">
                                  <p:stCondLst>
                                    <p:cond delay="0"/>
                                  </p:stCondLst>
                                  <p:childTnLst>
                                    <p:animEffect transition="out" filter="wipe(right)">
                                      <p:cBhvr>
                                        <p:cTn id="57" dur="500"/>
                                        <p:tgtEl>
                                          <p:spTgt spid="102"/>
                                        </p:tgtEl>
                                      </p:cBhvr>
                                    </p:animEffect>
                                    <p:set>
                                      <p:cBhvr>
                                        <p:cTn id="58" dur="1" fill="hold">
                                          <p:stCondLst>
                                            <p:cond delay="499"/>
                                          </p:stCondLst>
                                        </p:cTn>
                                        <p:tgtEl>
                                          <p:spTgt spid="102"/>
                                        </p:tgtEl>
                                        <p:attrNameLst>
                                          <p:attrName>style.visibility</p:attrName>
                                        </p:attrNameLst>
                                      </p:cBhvr>
                                      <p:to>
                                        <p:strVal val="hidden"/>
                                      </p:to>
                                    </p:set>
                                  </p:childTnLst>
                                </p:cTn>
                              </p:par>
                            </p:childTnLst>
                          </p:cTn>
                        </p:par>
                        <p:par>
                          <p:cTn id="59" fill="hold">
                            <p:stCondLst>
                              <p:cond delay="1500"/>
                            </p:stCondLst>
                            <p:childTnLst>
                              <p:par>
                                <p:cTn id="60" presetID="10" presetClass="exit" presetSubtype="0" fill="hold" nodeType="afterEffect">
                                  <p:stCondLst>
                                    <p:cond delay="0"/>
                                  </p:stCondLst>
                                  <p:childTnLst>
                                    <p:animEffect transition="out" filter="fade">
                                      <p:cBhvr>
                                        <p:cTn id="61" dur="500"/>
                                        <p:tgtEl>
                                          <p:spTgt spid="104"/>
                                        </p:tgtEl>
                                      </p:cBhvr>
                                    </p:animEffect>
                                    <p:set>
                                      <p:cBhvr>
                                        <p:cTn id="6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2" grpId="0" animBg="1"/>
      <p:bldP spid="102" grpId="1" animBg="1"/>
      <p:bldP spid="102" grpId="2" animBg="1"/>
      <p:bldP spid="102" grpId="3" animBg="1"/>
      <p:bldP spid="150" grpId="0" animBg="1"/>
      <p:bldP spid="1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2"/>
            <a:ext cx="11151917" cy="771151"/>
          </a:xfrm>
        </p:spPr>
        <p:txBody>
          <a:bodyPr/>
          <a:lstStyle/>
          <a:p>
            <a:r>
              <a:rPr lang="en-US" dirty="0" smtClean="0"/>
              <a:t>Diagnostics &amp; Monitoring</a:t>
            </a:r>
            <a:endParaRPr lang="en-US" dirty="0"/>
          </a:p>
        </p:txBody>
      </p:sp>
      <p:sp>
        <p:nvSpPr>
          <p:cNvPr id="10" name="Rectangle 9"/>
          <p:cNvSpPr/>
          <p:nvPr/>
        </p:nvSpPr>
        <p:spPr bwMode="auto">
          <a:xfrm>
            <a:off x="1974074"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dirty="0">
                <a:gradFill>
                  <a:gsLst>
                    <a:gs pos="0">
                      <a:srgbClr val="FFFFFF"/>
                    </a:gs>
                    <a:gs pos="100000">
                      <a:srgbClr val="FFFFFF"/>
                    </a:gs>
                  </a:gsLst>
                  <a:lin ang="5400000" scaled="0"/>
                </a:gradFill>
              </a:rPr>
              <a:t>HTTP Logs</a:t>
            </a:r>
          </a:p>
        </p:txBody>
      </p:sp>
      <p:sp>
        <p:nvSpPr>
          <p:cNvPr id="11" name="Freeform 88"/>
          <p:cNvSpPr>
            <a:spLocks noEditPoints="1"/>
          </p:cNvSpPr>
          <p:nvPr/>
        </p:nvSpPr>
        <p:spPr bwMode="black">
          <a:xfrm>
            <a:off x="1901981"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13" name="Rectangle 12"/>
          <p:cNvSpPr/>
          <p:nvPr/>
        </p:nvSpPr>
        <p:spPr bwMode="auto">
          <a:xfrm>
            <a:off x="4808066"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dirty="0">
                <a:gradFill>
                  <a:gsLst>
                    <a:gs pos="0">
                      <a:srgbClr val="FFFFFF"/>
                    </a:gs>
                    <a:gs pos="100000">
                      <a:srgbClr val="FFFFFF"/>
                    </a:gs>
                  </a:gsLst>
                  <a:lin ang="5400000" scaled="0"/>
                </a:gradFill>
              </a:rPr>
              <a:t>Error Logs</a:t>
            </a:r>
          </a:p>
        </p:txBody>
      </p:sp>
      <p:sp>
        <p:nvSpPr>
          <p:cNvPr id="14" name="Freeform 88"/>
          <p:cNvSpPr>
            <a:spLocks noEditPoints="1"/>
          </p:cNvSpPr>
          <p:nvPr/>
        </p:nvSpPr>
        <p:spPr bwMode="black">
          <a:xfrm>
            <a:off x="4735973"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16" name="Rectangle 15"/>
          <p:cNvSpPr/>
          <p:nvPr/>
        </p:nvSpPr>
        <p:spPr bwMode="auto">
          <a:xfrm>
            <a:off x="7642058" y="1539509"/>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Portal Monitoring</a:t>
            </a:r>
          </a:p>
        </p:txBody>
      </p:sp>
      <p:sp>
        <p:nvSpPr>
          <p:cNvPr id="17" name="Freeform 88"/>
          <p:cNvSpPr>
            <a:spLocks noEditPoints="1"/>
          </p:cNvSpPr>
          <p:nvPr/>
        </p:nvSpPr>
        <p:spPr bwMode="black">
          <a:xfrm>
            <a:off x="7569965" y="1434037"/>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718" y="4323391"/>
            <a:ext cx="1553889" cy="648707"/>
          </a:xfrm>
          <a:prstGeom prst="rect">
            <a:avLst/>
          </a:prstGeom>
        </p:spPr>
      </p:pic>
      <p:sp>
        <p:nvSpPr>
          <p:cNvPr id="36" name="Rectangle 35"/>
          <p:cNvSpPr/>
          <p:nvPr/>
        </p:nvSpPr>
        <p:spPr bwMode="auto">
          <a:xfrm>
            <a:off x="6261109" y="3862707"/>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New Relic</a:t>
            </a:r>
          </a:p>
        </p:txBody>
      </p:sp>
      <p:sp>
        <p:nvSpPr>
          <p:cNvPr id="37" name="Freeform 88"/>
          <p:cNvSpPr>
            <a:spLocks noEditPoints="1"/>
          </p:cNvSpPr>
          <p:nvPr/>
        </p:nvSpPr>
        <p:spPr bwMode="black">
          <a:xfrm>
            <a:off x="6189016" y="3757234"/>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
        <p:nvSpPr>
          <p:cNvPr id="21" name="Rectangle 20"/>
          <p:cNvSpPr/>
          <p:nvPr/>
        </p:nvSpPr>
        <p:spPr bwMode="auto">
          <a:xfrm>
            <a:off x="3424397" y="3862707"/>
            <a:ext cx="2220324"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Log Streaming</a:t>
            </a:r>
          </a:p>
        </p:txBody>
      </p:sp>
      <p:sp>
        <p:nvSpPr>
          <p:cNvPr id="22" name="Freeform 88"/>
          <p:cNvSpPr>
            <a:spLocks noEditPoints="1"/>
          </p:cNvSpPr>
          <p:nvPr/>
        </p:nvSpPr>
        <p:spPr bwMode="black">
          <a:xfrm>
            <a:off x="3352304" y="3757234"/>
            <a:ext cx="2364507"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spTree>
    <p:extLst>
      <p:ext uri="{BB962C8B-B14F-4D97-AF65-F5344CB8AC3E}">
        <p14:creationId xmlns:p14="http://schemas.microsoft.com/office/powerpoint/2010/main" val="27016115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71151"/>
          </a:xfrm>
        </p:spPr>
        <p:txBody>
          <a:bodyPr/>
          <a:lstStyle/>
          <a:p>
            <a:r>
              <a:rPr lang="en-US" dirty="0" smtClean="0"/>
              <a:t>Windows Azure Web App Gallery</a:t>
            </a:r>
            <a:endParaRPr lang="en-US" dirty="0"/>
          </a:p>
        </p:txBody>
      </p:sp>
      <p:sp>
        <p:nvSpPr>
          <p:cNvPr id="5" name="TextBox 4"/>
          <p:cNvSpPr txBox="1"/>
          <p:nvPr/>
        </p:nvSpPr>
        <p:spPr>
          <a:xfrm>
            <a:off x="8062052" y="2800863"/>
            <a:ext cx="3609112" cy="2769989"/>
          </a:xfrm>
          <a:prstGeom prst="rect">
            <a:avLst/>
          </a:prstGeom>
          <a:noFill/>
        </p:spPr>
        <p:txBody>
          <a:bodyPr wrap="square" lIns="0" tIns="0" rIns="0" bIns="0" rtlCol="0">
            <a:spAutoFit/>
          </a:bodyPr>
          <a:lstStyle/>
          <a:p>
            <a:pPr defTabSz="1218714"/>
            <a:r>
              <a:rPr lang="en-US" sz="3600" spc="-71" dirty="0">
                <a:gradFill>
                  <a:gsLst>
                    <a:gs pos="2917">
                      <a:srgbClr val="292929"/>
                    </a:gs>
                    <a:gs pos="30000">
                      <a:srgbClr val="292929"/>
                    </a:gs>
                  </a:gsLst>
                  <a:lin ang="5400000" scaled="0"/>
                </a:gradFill>
              </a:rPr>
              <a:t>Ready-to-Go Open Source </a:t>
            </a:r>
          </a:p>
          <a:p>
            <a:pPr defTabSz="1218714"/>
            <a:r>
              <a:rPr lang="en-US" sz="3600" spc="-71" dirty="0">
                <a:gradFill>
                  <a:gsLst>
                    <a:gs pos="2917">
                      <a:srgbClr val="292929"/>
                    </a:gs>
                    <a:gs pos="30000">
                      <a:srgbClr val="292929"/>
                    </a:gs>
                  </a:gsLst>
                  <a:lin ang="5400000" scaled="0"/>
                </a:gradFill>
              </a:rPr>
              <a:t>Web Applications, </a:t>
            </a:r>
          </a:p>
          <a:p>
            <a:pPr defTabSz="1218714"/>
            <a:r>
              <a:rPr lang="en-US" sz="3600" spc="-71" dirty="0">
                <a:gradFill>
                  <a:gsLst>
                    <a:gs pos="2917">
                      <a:srgbClr val="292929"/>
                    </a:gs>
                    <a:gs pos="30000">
                      <a:srgbClr val="292929"/>
                    </a:gs>
                  </a:gsLst>
                  <a:lin ang="5400000" scaled="0"/>
                </a:gradFill>
              </a:rPr>
              <a:t>Frameworks, </a:t>
            </a:r>
          </a:p>
          <a:p>
            <a:pPr defTabSz="1218714"/>
            <a:r>
              <a:rPr lang="en-US" sz="3600" spc="-71" dirty="0">
                <a:gradFill>
                  <a:gsLst>
                    <a:gs pos="2917">
                      <a:srgbClr val="292929"/>
                    </a:gs>
                    <a:gs pos="30000">
                      <a:srgbClr val="292929"/>
                    </a:gs>
                  </a:gsLst>
                  <a:lin ang="5400000" scaled="0"/>
                </a:gradFill>
              </a:rPr>
              <a:t>and Templates</a:t>
            </a:r>
          </a:p>
        </p:txBody>
      </p:sp>
      <p:pic>
        <p:nvPicPr>
          <p:cNvPr id="1026" name="Picture 2" descr="{:IconUr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6677" y="1323546"/>
            <a:ext cx="993863" cy="993604"/>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conUr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48" y="1323544"/>
            <a:ext cx="1009913" cy="1009651"/>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IconUr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1277" y="1339591"/>
            <a:ext cx="993863" cy="99360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conUr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247" y="2814672"/>
            <a:ext cx="1012740" cy="768909"/>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IconUr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950" y="2748201"/>
            <a:ext cx="1156517" cy="90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IconUr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0860" y="2246625"/>
            <a:ext cx="1905496"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IconUr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701" y="4065058"/>
            <a:ext cx="923007" cy="922767"/>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IconUr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0699" y="3943684"/>
            <a:ext cx="1165819" cy="1165515"/>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IconUr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0059" y="2246625"/>
            <a:ext cx="1905496"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IconUr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1508" y="4031329"/>
            <a:ext cx="985601" cy="990223"/>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descr="{:IconUr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2100" y="3872246"/>
            <a:ext cx="1308729" cy="1308388"/>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IconUr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7073" y="1147181"/>
            <a:ext cx="1378783" cy="1378424"/>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15"/>
          <a:stretch>
            <a:fillRect/>
          </a:stretch>
        </p:blipFill>
        <p:spPr>
          <a:xfrm>
            <a:off x="309347" y="5198291"/>
            <a:ext cx="1429712" cy="1362167"/>
          </a:xfrm>
          <a:prstGeom prst="rect">
            <a:avLst/>
          </a:prstGeom>
        </p:spPr>
      </p:pic>
      <p:pic>
        <p:nvPicPr>
          <p:cNvPr id="4" name="Picture 3"/>
          <p:cNvPicPr>
            <a:picLocks noChangeAspect="1"/>
          </p:cNvPicPr>
          <p:nvPr/>
        </p:nvPicPr>
        <p:blipFill>
          <a:blip r:embed="rId16"/>
          <a:stretch>
            <a:fillRect/>
          </a:stretch>
        </p:blipFill>
        <p:spPr>
          <a:xfrm>
            <a:off x="1931861" y="5579331"/>
            <a:ext cx="1663492" cy="660317"/>
          </a:xfrm>
          <a:prstGeom prst="rect">
            <a:avLst/>
          </a:prstGeom>
        </p:spPr>
      </p:pic>
      <p:pic>
        <p:nvPicPr>
          <p:cNvPr id="6" name="Picture 5"/>
          <p:cNvPicPr>
            <a:picLocks noChangeAspect="1"/>
          </p:cNvPicPr>
          <p:nvPr/>
        </p:nvPicPr>
        <p:blipFill>
          <a:blip r:embed="rId17"/>
          <a:stretch>
            <a:fillRect/>
          </a:stretch>
        </p:blipFill>
        <p:spPr>
          <a:xfrm>
            <a:off x="3847102" y="5398499"/>
            <a:ext cx="1329365" cy="1319517"/>
          </a:xfrm>
          <a:prstGeom prst="rect">
            <a:avLst/>
          </a:prstGeom>
        </p:spPr>
      </p:pic>
      <p:pic>
        <p:nvPicPr>
          <p:cNvPr id="7" name="Picture 6"/>
          <p:cNvPicPr>
            <a:picLocks noChangeAspect="1"/>
          </p:cNvPicPr>
          <p:nvPr/>
        </p:nvPicPr>
        <p:blipFill>
          <a:blip r:embed="rId18"/>
          <a:stretch>
            <a:fillRect/>
          </a:stretch>
        </p:blipFill>
        <p:spPr>
          <a:xfrm>
            <a:off x="5687073" y="5398501"/>
            <a:ext cx="1309520" cy="1319516"/>
          </a:xfrm>
          <a:prstGeom prst="rect">
            <a:avLst/>
          </a:prstGeom>
        </p:spPr>
      </p:pic>
    </p:spTree>
    <p:extLst>
      <p:ext uri="{BB962C8B-B14F-4D97-AF65-F5344CB8AC3E}">
        <p14:creationId xmlns:p14="http://schemas.microsoft.com/office/powerpoint/2010/main" val="43741752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71151"/>
          </a:xfrm>
        </p:spPr>
        <p:txBody>
          <a:bodyPr/>
          <a:lstStyle/>
          <a:p>
            <a:r>
              <a:rPr lang="en-US" dirty="0" smtClean="0"/>
              <a:t>Windows Azure Store</a:t>
            </a:r>
            <a:endParaRPr lang="en-US" dirty="0"/>
          </a:p>
        </p:txBody>
      </p:sp>
      <p:sp>
        <p:nvSpPr>
          <p:cNvPr id="4" name="TextBox 3"/>
          <p:cNvSpPr txBox="1"/>
          <p:nvPr/>
        </p:nvSpPr>
        <p:spPr>
          <a:xfrm>
            <a:off x="7518212" y="2598005"/>
            <a:ext cx="4152952" cy="1661993"/>
          </a:xfrm>
          <a:prstGeom prst="rect">
            <a:avLst/>
          </a:prstGeom>
          <a:noFill/>
        </p:spPr>
        <p:txBody>
          <a:bodyPr wrap="square" lIns="0" tIns="0" rIns="0" bIns="0" rtlCol="0">
            <a:spAutoFit/>
          </a:bodyPr>
          <a:lstStyle/>
          <a:p>
            <a:pPr defTabSz="1218714"/>
            <a:r>
              <a:rPr lang="en-US" sz="3600" spc="-71" dirty="0">
                <a:gradFill>
                  <a:gsLst>
                    <a:gs pos="2917">
                      <a:srgbClr val="292929"/>
                    </a:gs>
                    <a:gs pos="30000">
                      <a:srgbClr val="292929"/>
                    </a:gs>
                  </a:gsLst>
                  <a:lin ang="5400000" scaled="0"/>
                </a:gradFill>
              </a:rPr>
              <a:t>Discover, Purchase &amp; Provision Premium</a:t>
            </a:r>
          </a:p>
          <a:p>
            <a:pPr defTabSz="1218714"/>
            <a:r>
              <a:rPr lang="en-US" sz="3600" spc="-71" dirty="0">
                <a:gradFill>
                  <a:gsLst>
                    <a:gs pos="2917">
                      <a:srgbClr val="292929"/>
                    </a:gs>
                    <a:gs pos="30000">
                      <a:srgbClr val="292929"/>
                    </a:gs>
                  </a:gsLst>
                  <a:lin ang="5400000" scaled="0"/>
                </a:gradFill>
              </a:rPr>
              <a:t>Services</a:t>
            </a:r>
          </a:p>
        </p:txBody>
      </p:sp>
      <p:pic>
        <p:nvPicPr>
          <p:cNvPr id="5" name="Picture 4"/>
          <p:cNvPicPr>
            <a:picLocks noChangeAspect="1"/>
          </p:cNvPicPr>
          <p:nvPr/>
        </p:nvPicPr>
        <p:blipFill>
          <a:blip r:embed="rId3"/>
          <a:stretch>
            <a:fillRect/>
          </a:stretch>
        </p:blipFill>
        <p:spPr>
          <a:xfrm>
            <a:off x="519247" y="1664555"/>
            <a:ext cx="952748" cy="942975"/>
          </a:xfrm>
          <a:prstGeom prst="rect">
            <a:avLst/>
          </a:prstGeom>
        </p:spPr>
      </p:pic>
      <p:pic>
        <p:nvPicPr>
          <p:cNvPr id="6" name="Picture 5"/>
          <p:cNvPicPr>
            <a:picLocks noChangeAspect="1"/>
          </p:cNvPicPr>
          <p:nvPr/>
        </p:nvPicPr>
        <p:blipFill>
          <a:blip r:embed="rId4"/>
          <a:stretch>
            <a:fillRect/>
          </a:stretch>
        </p:blipFill>
        <p:spPr>
          <a:xfrm>
            <a:off x="1981030" y="1655030"/>
            <a:ext cx="962276" cy="962025"/>
          </a:xfrm>
          <a:prstGeom prst="rect">
            <a:avLst/>
          </a:prstGeom>
        </p:spPr>
      </p:pic>
      <p:pic>
        <p:nvPicPr>
          <p:cNvPr id="7" name="Picture 6"/>
          <p:cNvPicPr>
            <a:picLocks noChangeAspect="1"/>
          </p:cNvPicPr>
          <p:nvPr/>
        </p:nvPicPr>
        <p:blipFill>
          <a:blip r:embed="rId5"/>
          <a:stretch>
            <a:fillRect/>
          </a:stretch>
        </p:blipFill>
        <p:spPr>
          <a:xfrm>
            <a:off x="3452339" y="1655030"/>
            <a:ext cx="943220" cy="942975"/>
          </a:xfrm>
          <a:prstGeom prst="rect">
            <a:avLst/>
          </a:prstGeom>
        </p:spPr>
      </p:pic>
      <p:pic>
        <p:nvPicPr>
          <p:cNvPr id="9" name="Picture 8"/>
          <p:cNvPicPr>
            <a:picLocks noChangeAspect="1"/>
          </p:cNvPicPr>
          <p:nvPr/>
        </p:nvPicPr>
        <p:blipFill>
          <a:blip r:embed="rId6"/>
          <a:stretch>
            <a:fillRect/>
          </a:stretch>
        </p:blipFill>
        <p:spPr>
          <a:xfrm>
            <a:off x="1981030" y="3295588"/>
            <a:ext cx="952748" cy="962025"/>
          </a:xfrm>
          <a:prstGeom prst="rect">
            <a:avLst/>
          </a:prstGeom>
        </p:spPr>
      </p:pic>
      <p:pic>
        <p:nvPicPr>
          <p:cNvPr id="10" name="Picture 9"/>
          <p:cNvPicPr>
            <a:picLocks noChangeAspect="1"/>
          </p:cNvPicPr>
          <p:nvPr/>
        </p:nvPicPr>
        <p:blipFill>
          <a:blip r:embed="rId7"/>
          <a:stretch>
            <a:fillRect/>
          </a:stretch>
        </p:blipFill>
        <p:spPr>
          <a:xfrm>
            <a:off x="528775" y="3295586"/>
            <a:ext cx="933693" cy="962025"/>
          </a:xfrm>
          <a:prstGeom prst="rect">
            <a:avLst/>
          </a:prstGeom>
        </p:spPr>
      </p:pic>
      <p:pic>
        <p:nvPicPr>
          <p:cNvPr id="11" name="Picture 10"/>
          <p:cNvPicPr>
            <a:picLocks noChangeAspect="1"/>
          </p:cNvPicPr>
          <p:nvPr/>
        </p:nvPicPr>
        <p:blipFill>
          <a:blip r:embed="rId8"/>
          <a:stretch>
            <a:fillRect/>
          </a:stretch>
        </p:blipFill>
        <p:spPr>
          <a:xfrm>
            <a:off x="3449956" y="3314637"/>
            <a:ext cx="933693" cy="942975"/>
          </a:xfrm>
          <a:prstGeom prst="rect">
            <a:avLst/>
          </a:prstGeom>
        </p:spPr>
      </p:pic>
      <p:pic>
        <p:nvPicPr>
          <p:cNvPr id="12" name="Picture 11"/>
          <p:cNvPicPr>
            <a:picLocks noChangeAspect="1"/>
          </p:cNvPicPr>
          <p:nvPr/>
        </p:nvPicPr>
        <p:blipFill>
          <a:blip r:embed="rId9"/>
          <a:stretch>
            <a:fillRect/>
          </a:stretch>
        </p:blipFill>
        <p:spPr>
          <a:xfrm>
            <a:off x="4895065" y="3324162"/>
            <a:ext cx="962276" cy="962025"/>
          </a:xfrm>
          <a:prstGeom prst="rect">
            <a:avLst/>
          </a:prstGeom>
        </p:spPr>
      </p:pic>
      <p:pic>
        <p:nvPicPr>
          <p:cNvPr id="14" name="Picture 13"/>
          <p:cNvPicPr>
            <a:picLocks noChangeAspect="1"/>
          </p:cNvPicPr>
          <p:nvPr/>
        </p:nvPicPr>
        <p:blipFill>
          <a:blip r:embed="rId10"/>
          <a:stretch>
            <a:fillRect/>
          </a:stretch>
        </p:blipFill>
        <p:spPr>
          <a:xfrm>
            <a:off x="528777" y="4939072"/>
            <a:ext cx="943220" cy="962025"/>
          </a:xfrm>
          <a:prstGeom prst="rect">
            <a:avLst/>
          </a:prstGeom>
        </p:spPr>
      </p:pic>
      <p:pic>
        <p:nvPicPr>
          <p:cNvPr id="15" name="Picture 14"/>
          <p:cNvPicPr>
            <a:picLocks noChangeAspect="1"/>
          </p:cNvPicPr>
          <p:nvPr/>
        </p:nvPicPr>
        <p:blipFill>
          <a:blip r:embed="rId11"/>
          <a:stretch>
            <a:fillRect/>
          </a:stretch>
        </p:blipFill>
        <p:spPr>
          <a:xfrm>
            <a:off x="1981030" y="4939330"/>
            <a:ext cx="952748" cy="942975"/>
          </a:xfrm>
          <a:prstGeom prst="rect">
            <a:avLst/>
          </a:prstGeom>
        </p:spPr>
      </p:pic>
      <p:pic>
        <p:nvPicPr>
          <p:cNvPr id="16" name="Picture 15"/>
          <p:cNvPicPr>
            <a:picLocks noChangeAspect="1"/>
          </p:cNvPicPr>
          <p:nvPr/>
        </p:nvPicPr>
        <p:blipFill>
          <a:blip r:embed="rId12"/>
          <a:stretch>
            <a:fillRect/>
          </a:stretch>
        </p:blipFill>
        <p:spPr>
          <a:xfrm>
            <a:off x="3449956" y="4944089"/>
            <a:ext cx="933693" cy="933451"/>
          </a:xfrm>
          <a:prstGeom prst="rect">
            <a:avLst/>
          </a:prstGeom>
        </p:spPr>
      </p:pic>
      <p:pic>
        <p:nvPicPr>
          <p:cNvPr id="17" name="Picture 16"/>
          <p:cNvPicPr>
            <a:picLocks noChangeAspect="1"/>
          </p:cNvPicPr>
          <p:nvPr/>
        </p:nvPicPr>
        <p:blipFill>
          <a:blip r:embed="rId13"/>
          <a:stretch>
            <a:fillRect/>
          </a:stretch>
        </p:blipFill>
        <p:spPr>
          <a:xfrm>
            <a:off x="4895065" y="4934566"/>
            <a:ext cx="952748" cy="942975"/>
          </a:xfrm>
          <a:prstGeom prst="rect">
            <a:avLst/>
          </a:prstGeom>
        </p:spPr>
      </p:pic>
      <p:pic>
        <p:nvPicPr>
          <p:cNvPr id="3" name="Picture 2"/>
          <p:cNvPicPr>
            <a:picLocks noChangeAspect="1"/>
          </p:cNvPicPr>
          <p:nvPr/>
        </p:nvPicPr>
        <p:blipFill>
          <a:blip r:embed="rId14"/>
          <a:stretch>
            <a:fillRect/>
          </a:stretch>
        </p:blipFill>
        <p:spPr>
          <a:xfrm>
            <a:off x="4904592" y="1664555"/>
            <a:ext cx="956992" cy="952500"/>
          </a:xfrm>
          <a:prstGeom prst="rect">
            <a:avLst/>
          </a:prstGeom>
        </p:spPr>
      </p:pic>
    </p:spTree>
    <p:extLst>
      <p:ext uri="{BB962C8B-B14F-4D97-AF65-F5344CB8AC3E}">
        <p14:creationId xmlns:p14="http://schemas.microsoft.com/office/powerpoint/2010/main" val="25373489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Web Sites</a:t>
            </a:r>
            <a:endParaRPr lang="en-US" dirty="0"/>
          </a:p>
        </p:txBody>
      </p:sp>
      <p:sp>
        <p:nvSpPr>
          <p:cNvPr id="24" name="Rectangle 23"/>
          <p:cNvSpPr/>
          <p:nvPr/>
        </p:nvSpPr>
        <p:spPr bwMode="auto">
          <a:xfrm>
            <a:off x="8307712" y="4240246"/>
            <a:ext cx="3004917" cy="31618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171461" indent="-171461" defTabSz="914424">
              <a:spcBef>
                <a:spcPct val="20000"/>
              </a:spcBef>
              <a:spcAft>
                <a:spcPts val="800"/>
              </a:spcAft>
              <a:buSzPct val="80000"/>
              <a:buFont typeface="Arial" pitchFamily="34" charset="0"/>
              <a:buChar char="•"/>
              <a:defRPr/>
            </a:pPr>
            <a:endParaRPr lang="en-US" sz="1200" dirty="0">
              <a:solidFill>
                <a:srgbClr val="0071BC">
                  <a:alpha val="99000"/>
                </a:srgbClr>
              </a:solidFill>
            </a:endParaRPr>
          </a:p>
        </p:txBody>
      </p:sp>
      <p:grpSp>
        <p:nvGrpSpPr>
          <p:cNvPr id="4" name="Group 3"/>
          <p:cNvGrpSpPr/>
          <p:nvPr/>
        </p:nvGrpSpPr>
        <p:grpSpPr>
          <a:xfrm>
            <a:off x="4343021" y="1388507"/>
            <a:ext cx="3479623" cy="3478716"/>
            <a:chOff x="4734845" y="2261850"/>
            <a:chExt cx="2743200" cy="2743200"/>
          </a:xfrm>
        </p:grpSpPr>
        <p:sp>
          <p:nvSpPr>
            <p:cNvPr id="12" name="Rectangle 11"/>
            <p:cNvSpPr/>
            <p:nvPr/>
          </p:nvSpPr>
          <p:spPr bwMode="auto">
            <a:xfrm>
              <a:off x="4734845" y="2261850"/>
              <a:ext cx="2743200" cy="2743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8" name="Rectangle 17"/>
            <p:cNvSpPr/>
            <p:nvPr/>
          </p:nvSpPr>
          <p:spPr>
            <a:xfrm>
              <a:off x="4734845"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35248" y="2536586"/>
              <a:ext cx="1742394" cy="174239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000905" y="1388507"/>
            <a:ext cx="3479623" cy="3478716"/>
            <a:chOff x="8380580" y="2261850"/>
            <a:chExt cx="2743200" cy="2743200"/>
          </a:xfrm>
        </p:grpSpPr>
        <p:sp>
          <p:nvSpPr>
            <p:cNvPr id="13" name="Rectangle 12"/>
            <p:cNvSpPr/>
            <p:nvPr/>
          </p:nvSpPr>
          <p:spPr bwMode="auto">
            <a:xfrm>
              <a:off x="8380580" y="2261850"/>
              <a:ext cx="2743200" cy="27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9" name="Rectangle 18"/>
            <p:cNvSpPr/>
            <p:nvPr/>
          </p:nvSpPr>
          <p:spPr>
            <a:xfrm>
              <a:off x="8380580"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880983" y="2668151"/>
              <a:ext cx="1742394" cy="174239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683683" y="1388507"/>
            <a:ext cx="3479623" cy="3478716"/>
            <a:chOff x="1077078" y="2261850"/>
            <a:chExt cx="2743200" cy="2743200"/>
          </a:xfrm>
        </p:grpSpPr>
        <p:sp>
          <p:nvSpPr>
            <p:cNvPr id="11" name="Rectangle 10"/>
            <p:cNvSpPr/>
            <p:nvPr/>
          </p:nvSpPr>
          <p:spPr bwMode="auto">
            <a:xfrm>
              <a:off x="1077078" y="2261850"/>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16200000" scaled="0"/>
                </a:gradFill>
              </a:endParaRPr>
            </a:p>
          </p:txBody>
        </p:sp>
        <p:sp>
          <p:nvSpPr>
            <p:cNvPr id="17" name="Rectangle 16"/>
            <p:cNvSpPr/>
            <p:nvPr/>
          </p:nvSpPr>
          <p:spPr>
            <a:xfrm>
              <a:off x="1077078" y="4540008"/>
              <a:ext cx="2743200" cy="361626"/>
            </a:xfrm>
            <a:prstGeom prst="rect">
              <a:avLst/>
            </a:prstGeom>
          </p:spPr>
          <p:txBody>
            <a:bodyPr wrap="square" lIns="121920" anchor="b" anchorCtr="0">
              <a:spAutoFit/>
            </a:bodyPr>
            <a:lstStyle/>
            <a:p>
              <a:pPr algn="ctr" defTabSz="914422">
                <a:lnSpc>
                  <a:spcPct val="85000"/>
                </a:lnSpc>
                <a:defRPr/>
              </a:pPr>
              <a:r>
                <a:rPr lang="en-US" sz="2800"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08113" y="2561517"/>
              <a:ext cx="1742394" cy="1742394"/>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230323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Simple</a:t>
            </a:r>
            <a:endParaRPr lang="en-US" dirty="0"/>
          </a:p>
        </p:txBody>
      </p:sp>
      <p:sp>
        <p:nvSpPr>
          <p:cNvPr id="4" name="Text Placeholder 3"/>
          <p:cNvSpPr>
            <a:spLocks noGrp="1"/>
          </p:cNvSpPr>
          <p:nvPr>
            <p:ph type="body" sz="quarter" idx="4294967295"/>
          </p:nvPr>
        </p:nvSpPr>
        <p:spPr>
          <a:xfrm>
            <a:off x="5399618" y="1843618"/>
            <a:ext cx="6792383" cy="3771289"/>
          </a:xfrm>
        </p:spPr>
        <p:txBody>
          <a:bodyPr/>
          <a:lstStyle/>
          <a:p>
            <a:pPr marL="0" indent="0">
              <a:lnSpc>
                <a:spcPct val="100000"/>
              </a:lnSpc>
              <a:spcAft>
                <a:spcPts val="800"/>
              </a:spcAft>
              <a:buNone/>
              <a:defRPr/>
            </a:pPr>
            <a:r>
              <a:rPr lang="en-US" sz="2800" dirty="0"/>
              <a:t>Get started with </a:t>
            </a:r>
            <a:r>
              <a:rPr lang="en-US" sz="2800" b="1" dirty="0"/>
              <a:t>10 free </a:t>
            </a:r>
            <a:r>
              <a:rPr lang="en-US" sz="2800" dirty="0"/>
              <a:t>web sites</a:t>
            </a:r>
          </a:p>
          <a:p>
            <a:pPr marL="0" indent="0">
              <a:lnSpc>
                <a:spcPct val="100000"/>
              </a:lnSpc>
              <a:spcAft>
                <a:spcPts val="800"/>
              </a:spcAft>
              <a:buNone/>
              <a:defRPr/>
            </a:pPr>
            <a:r>
              <a:rPr lang="en-US" sz="2800" dirty="0"/>
              <a:t>Create new sites in seconds</a:t>
            </a:r>
          </a:p>
          <a:p>
            <a:pPr marL="0" indent="0">
              <a:lnSpc>
                <a:spcPct val="100000"/>
              </a:lnSpc>
              <a:spcAft>
                <a:spcPts val="800"/>
              </a:spcAft>
              <a:buNone/>
              <a:defRPr/>
            </a:pPr>
            <a:r>
              <a:rPr lang="en-US" sz="2800" dirty="0"/>
              <a:t>Easily manage and scale your sites</a:t>
            </a:r>
          </a:p>
          <a:p>
            <a:pPr marL="0" indent="0">
              <a:lnSpc>
                <a:spcPct val="100000"/>
              </a:lnSpc>
              <a:spcAft>
                <a:spcPts val="800"/>
              </a:spcAft>
              <a:buNone/>
              <a:defRPr/>
            </a:pPr>
            <a:r>
              <a:rPr lang="en-US" sz="2800" dirty="0"/>
              <a:t>Automatic load balancing and shared storage across instances</a:t>
            </a:r>
          </a:p>
          <a:p>
            <a:pPr marL="0" indent="0">
              <a:lnSpc>
                <a:spcPct val="100000"/>
              </a:lnSpc>
              <a:spcAft>
                <a:spcPts val="800"/>
              </a:spcAft>
              <a:buNone/>
              <a:defRPr/>
            </a:pPr>
            <a:r>
              <a:rPr lang="en-US" sz="2800" dirty="0"/>
              <a:t>Scale out or up to reserved instances for improved performance and scale</a:t>
            </a:r>
          </a:p>
        </p:txBody>
      </p:sp>
      <p:grpSp>
        <p:nvGrpSpPr>
          <p:cNvPr id="7" name="Group 6"/>
          <p:cNvGrpSpPr/>
          <p:nvPr/>
        </p:nvGrpSpPr>
        <p:grpSpPr>
          <a:xfrm>
            <a:off x="683683" y="1995554"/>
            <a:ext cx="3479623" cy="3478716"/>
            <a:chOff x="1077078" y="2261850"/>
            <a:chExt cx="2743200" cy="2743200"/>
          </a:xfrm>
        </p:grpSpPr>
        <p:sp>
          <p:nvSpPr>
            <p:cNvPr id="9" name="Rectangle 8"/>
            <p:cNvSpPr/>
            <p:nvPr/>
          </p:nvSpPr>
          <p:spPr bwMode="auto">
            <a:xfrm>
              <a:off x="1077078" y="2261850"/>
              <a:ext cx="2743200" cy="2743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11" name="Picture 4" descr="C:\Users\Jonahs\Dropbox\Critical Resources\Helveticons Basic\Png\512x512\Checkbox dotted active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99528" y="2638777"/>
              <a:ext cx="1742394" cy="1742394"/>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391711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Smart</a:t>
            </a:r>
            <a:endParaRPr lang="en-US" dirty="0"/>
          </a:p>
        </p:txBody>
      </p:sp>
      <p:sp>
        <p:nvSpPr>
          <p:cNvPr id="4" name="Text Placeholder 3"/>
          <p:cNvSpPr>
            <a:spLocks noGrp="1"/>
          </p:cNvSpPr>
          <p:nvPr>
            <p:ph type="body" sz="quarter" idx="4294967295"/>
          </p:nvPr>
        </p:nvSpPr>
        <p:spPr>
          <a:xfrm>
            <a:off x="4984752" y="2021418"/>
            <a:ext cx="7207249" cy="3340402"/>
          </a:xfrm>
        </p:spPr>
        <p:txBody>
          <a:bodyPr/>
          <a:lstStyle/>
          <a:p>
            <a:pPr marL="0" indent="0">
              <a:lnSpc>
                <a:spcPct val="100000"/>
              </a:lnSpc>
              <a:spcAft>
                <a:spcPts val="800"/>
              </a:spcAft>
              <a:buNone/>
            </a:pPr>
            <a:r>
              <a:rPr lang="en-US" sz="2800" dirty="0"/>
              <a:t>Use ASP.NET, ASP, PHP, or Node.js</a:t>
            </a:r>
          </a:p>
          <a:p>
            <a:pPr marL="0" indent="0">
              <a:lnSpc>
                <a:spcPct val="100000"/>
              </a:lnSpc>
              <a:spcAft>
                <a:spcPts val="800"/>
              </a:spcAft>
              <a:buNone/>
            </a:pPr>
            <a:r>
              <a:rPr lang="en-US" sz="2800" dirty="0"/>
              <a:t>SQL Azure or MySQL databases</a:t>
            </a:r>
          </a:p>
          <a:p>
            <a:pPr marL="0" indent="0">
              <a:lnSpc>
                <a:spcPct val="100000"/>
              </a:lnSpc>
              <a:spcAft>
                <a:spcPts val="800"/>
              </a:spcAft>
              <a:buNone/>
            </a:pPr>
            <a:r>
              <a:rPr lang="en-US" sz="2800" dirty="0"/>
              <a:t>Start with open source apps and frameworks</a:t>
            </a:r>
          </a:p>
          <a:p>
            <a:pPr marL="0" indent="0">
              <a:lnSpc>
                <a:spcPct val="100000"/>
              </a:lnSpc>
              <a:spcAft>
                <a:spcPts val="800"/>
              </a:spcAft>
              <a:buNone/>
            </a:pPr>
            <a:r>
              <a:rPr lang="en-US" sz="2800" dirty="0"/>
              <a:t>Develop with VS and </a:t>
            </a:r>
            <a:r>
              <a:rPr lang="en-US" sz="2800" dirty="0" err="1"/>
              <a:t>WebMatrix</a:t>
            </a:r>
            <a:endParaRPr lang="en-US" sz="2800" dirty="0"/>
          </a:p>
          <a:p>
            <a:pPr marL="0" indent="0">
              <a:lnSpc>
                <a:spcPct val="100000"/>
              </a:lnSpc>
              <a:spcAft>
                <a:spcPts val="800"/>
              </a:spcAft>
              <a:buNone/>
            </a:pPr>
            <a:r>
              <a:rPr lang="en-US" sz="2800" dirty="0"/>
              <a:t>Supports any Web development tool on any platform (Windows, OSX, Linux)</a:t>
            </a:r>
          </a:p>
        </p:txBody>
      </p:sp>
      <p:grpSp>
        <p:nvGrpSpPr>
          <p:cNvPr id="3" name="Group 2"/>
          <p:cNvGrpSpPr/>
          <p:nvPr/>
        </p:nvGrpSpPr>
        <p:grpSpPr>
          <a:xfrm>
            <a:off x="683683" y="1995554"/>
            <a:ext cx="3479623" cy="3478716"/>
            <a:chOff x="683503" y="1995552"/>
            <a:chExt cx="3478716" cy="3478716"/>
          </a:xfrm>
        </p:grpSpPr>
        <p:sp>
          <p:nvSpPr>
            <p:cNvPr id="9" name="Rectangle 8"/>
            <p:cNvSpPr/>
            <p:nvPr/>
          </p:nvSpPr>
          <p:spPr bwMode="auto">
            <a:xfrm>
              <a:off x="683503" y="1995552"/>
              <a:ext cx="3478716" cy="347871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1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18075" y="2630124"/>
              <a:ext cx="2209571" cy="2209571"/>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764230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Websites Basics</a:t>
            </a:r>
            <a:endParaRPr lang="en-US" dirty="0"/>
          </a:p>
        </p:txBody>
      </p:sp>
    </p:spTree>
    <p:extLst>
      <p:ext uri="{BB962C8B-B14F-4D97-AF65-F5344CB8AC3E}">
        <p14:creationId xmlns:p14="http://schemas.microsoft.com/office/powerpoint/2010/main" val="35064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Live</a:t>
            </a:r>
            <a:endParaRPr lang="en-US" dirty="0"/>
          </a:p>
        </p:txBody>
      </p:sp>
      <p:sp>
        <p:nvSpPr>
          <p:cNvPr id="4" name="Text Placeholder 3"/>
          <p:cNvSpPr>
            <a:spLocks noGrp="1"/>
          </p:cNvSpPr>
          <p:nvPr>
            <p:ph type="body" sz="quarter" idx="4294967295"/>
          </p:nvPr>
        </p:nvSpPr>
        <p:spPr>
          <a:xfrm>
            <a:off x="5137152" y="2048934"/>
            <a:ext cx="7054849" cy="3151632"/>
          </a:xfrm>
        </p:spPr>
        <p:txBody>
          <a:bodyPr/>
          <a:lstStyle/>
          <a:p>
            <a:pPr marL="0" indent="0">
              <a:lnSpc>
                <a:spcPct val="100000"/>
              </a:lnSpc>
              <a:spcAft>
                <a:spcPts val="800"/>
              </a:spcAft>
              <a:buNone/>
            </a:pPr>
            <a:r>
              <a:rPr lang="en-US" sz="2800" dirty="0"/>
              <a:t>Rapid deployment for quick iteration</a:t>
            </a:r>
          </a:p>
          <a:p>
            <a:pPr marL="0" indent="0">
              <a:lnSpc>
                <a:spcPct val="100000"/>
              </a:lnSpc>
              <a:spcAft>
                <a:spcPts val="800"/>
              </a:spcAft>
              <a:buNone/>
            </a:pPr>
            <a:r>
              <a:rPr lang="en-US" sz="2800" dirty="0"/>
              <a:t>Integrated source control with Team Foundation Server (TFS) and </a:t>
            </a:r>
            <a:r>
              <a:rPr lang="en-US" sz="2800" dirty="0" err="1"/>
              <a:t>Git</a:t>
            </a:r>
            <a:endParaRPr lang="en-US" sz="2800" dirty="0"/>
          </a:p>
          <a:p>
            <a:pPr marL="0" indent="0">
              <a:lnSpc>
                <a:spcPct val="100000"/>
              </a:lnSpc>
              <a:spcAft>
                <a:spcPts val="800"/>
              </a:spcAft>
              <a:buNone/>
            </a:pPr>
            <a:r>
              <a:rPr lang="en-US" sz="2800" dirty="0"/>
              <a:t>Built-in monitoring of </a:t>
            </a:r>
            <a:r>
              <a:rPr lang="en-US" sz="2800" dirty="0" err="1"/>
              <a:t>perf</a:t>
            </a:r>
            <a:r>
              <a:rPr lang="en-US" sz="2800" dirty="0"/>
              <a:t> and usage data</a:t>
            </a:r>
          </a:p>
          <a:p>
            <a:pPr marL="0" indent="0">
              <a:lnSpc>
                <a:spcPct val="100000"/>
              </a:lnSpc>
              <a:spcAft>
                <a:spcPts val="800"/>
              </a:spcAft>
              <a:buNone/>
            </a:pPr>
            <a:r>
              <a:rPr lang="en-US" sz="2800" dirty="0"/>
              <a:t>Quick access to request logs, failed requests diagnostics and diagnostics</a:t>
            </a:r>
          </a:p>
        </p:txBody>
      </p:sp>
      <p:grpSp>
        <p:nvGrpSpPr>
          <p:cNvPr id="3" name="Group 2"/>
          <p:cNvGrpSpPr/>
          <p:nvPr/>
        </p:nvGrpSpPr>
        <p:grpSpPr>
          <a:xfrm>
            <a:off x="683683" y="1995554"/>
            <a:ext cx="3479623" cy="3478716"/>
            <a:chOff x="683503" y="1995552"/>
            <a:chExt cx="3478716" cy="3478716"/>
          </a:xfrm>
        </p:grpSpPr>
        <p:sp>
          <p:nvSpPr>
            <p:cNvPr id="9" name="Rectangle 8"/>
            <p:cNvSpPr/>
            <p:nvPr/>
          </p:nvSpPr>
          <p:spPr bwMode="auto">
            <a:xfrm>
              <a:off x="683503" y="1995552"/>
              <a:ext cx="3478716" cy="34787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160" fontAlgn="base">
                <a:spcBef>
                  <a:spcPct val="0"/>
                </a:spcBef>
                <a:spcAft>
                  <a:spcPct val="0"/>
                </a:spcAft>
              </a:pPr>
              <a:endParaRPr lang="en-US" sz="2267" dirty="0">
                <a:gradFill>
                  <a:gsLst>
                    <a:gs pos="0">
                      <a:srgbClr val="FFFFFF"/>
                    </a:gs>
                    <a:gs pos="100000">
                      <a:srgbClr val="FFFFFF"/>
                    </a:gs>
                  </a:gsLst>
                  <a:lin ang="5400000" scaled="0"/>
                </a:gradFill>
              </a:endParaRPr>
            </a:p>
          </p:txBody>
        </p:sp>
        <p:pic>
          <p:nvPicPr>
            <p:cNvPr id="7" name="Picture 3" descr="C:\Users\Jonahs\Dropbox\Critical Resources\Helveticons Basic\Png\512x512\Radio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18075" y="2589549"/>
              <a:ext cx="2209571" cy="2209571"/>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80055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a:t>
            </a:r>
            <a:r>
              <a:rPr lang="en-US" dirty="0" err="1" smtClean="0">
                <a:gradFill>
                  <a:gsLst>
                    <a:gs pos="1250">
                      <a:srgbClr val="FFFFFF"/>
                    </a:gs>
                    <a:gs pos="100000">
                      <a:srgbClr val="FFFFFF"/>
                    </a:gs>
                  </a:gsLst>
                  <a:lin ang="5400000" scaled="0"/>
                </a:gradFill>
              </a:rPr>
              <a:t>Wordpress</a:t>
            </a:r>
            <a:r>
              <a:rPr lang="en-US" dirty="0" smtClean="0">
                <a:gradFill>
                  <a:gsLst>
                    <a:gs pos="1250">
                      <a:srgbClr val="FFFFFF"/>
                    </a:gs>
                    <a:gs pos="100000">
                      <a:srgbClr val="FFFFFF"/>
                    </a:gs>
                  </a:gsLst>
                  <a:lin ang="5400000" scaled="0"/>
                </a:gradFill>
              </a:rPr>
              <a:t>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site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666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503721"/>
            <a:ext cx="10237787" cy="997196"/>
          </a:xfrm>
        </p:spPr>
        <p:txBody>
          <a:bodyPr/>
          <a:lstStyle/>
          <a:p>
            <a:r>
              <a:rPr lang="en-US" dirty="0" smtClean="0">
                <a:gradFill>
                  <a:gsLst>
                    <a:gs pos="1250">
                      <a:srgbClr val="FFFFFF"/>
                    </a:gs>
                    <a:gs pos="100000">
                      <a:srgbClr val="FFFFFF"/>
                    </a:gs>
                  </a:gsLst>
                  <a:lin ang="5400000" scaled="0"/>
                </a:gradFill>
              </a:rPr>
              <a:t>Deploying from </a:t>
            </a:r>
            <a:r>
              <a:rPr lang="en-US" dirty="0" err="1" smtClean="0">
                <a:gradFill>
                  <a:gsLst>
                    <a:gs pos="1250">
                      <a:srgbClr val="FFFFFF"/>
                    </a:gs>
                    <a:gs pos="100000">
                      <a:srgbClr val="FFFFFF"/>
                    </a:gs>
                  </a:gsLst>
                  <a:lin ang="5400000" scaled="0"/>
                </a:gradFill>
              </a:rPr>
              <a:t>Github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978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Website examples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39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12" y="2563010"/>
            <a:ext cx="11151917" cy="886397"/>
          </a:xfrm>
        </p:spPr>
        <p:txBody>
          <a:bodyPr/>
          <a:lstStyle/>
          <a:p>
            <a:r>
              <a:rPr lang="en-GB" sz="3200" dirty="0"/>
              <a:t>https://elastastorage.blob.core.windows.net/msrcourse/windows azure websites files.zip</a:t>
            </a:r>
          </a:p>
        </p:txBody>
      </p:sp>
    </p:spTree>
    <p:extLst>
      <p:ext uri="{BB962C8B-B14F-4D97-AF65-F5344CB8AC3E}">
        <p14:creationId xmlns:p14="http://schemas.microsoft.com/office/powerpoint/2010/main" val="26685333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Deep Dive</a:t>
            </a:r>
            <a:endParaRPr lang="en-US" dirty="0"/>
          </a:p>
        </p:txBody>
      </p:sp>
    </p:spTree>
    <p:extLst>
      <p:ext uri="{BB962C8B-B14F-4D97-AF65-F5344CB8AC3E}">
        <p14:creationId xmlns:p14="http://schemas.microsoft.com/office/powerpoint/2010/main" val="384408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Load Balancing Websites</a:t>
            </a:r>
            <a:r>
              <a:rPr lang="en-US" dirty="0"/>
              <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6704912"/>
          </a:xfrm>
        </p:spPr>
        <p:txBody>
          <a:bodyPr/>
          <a:lstStyle/>
          <a:p>
            <a:pPr marL="0" defTabSz="1218987"/>
            <a:r>
              <a:rPr lang="en-US" sz="3200" spc="0" dirty="0" smtClean="0">
                <a:solidFill>
                  <a:srgbClr val="00AEEF">
                    <a:alpha val="99000"/>
                  </a:srgbClr>
                </a:solidFill>
              </a:rPr>
              <a:t>Mechanisms</a:t>
            </a:r>
            <a:endParaRPr lang="en-US" sz="3200" spc="0" dirty="0">
              <a:solidFill>
                <a:srgbClr val="00AEEF">
                  <a:alpha val="99000"/>
                </a:srgbClr>
              </a:solidFill>
            </a:endParaRPr>
          </a:p>
          <a:p>
            <a:pPr lvl="1"/>
            <a:r>
              <a:rPr lang="en-US" dirty="0" smtClean="0"/>
              <a:t>Windows Azure Load Balancing</a:t>
            </a:r>
          </a:p>
          <a:p>
            <a:pPr lvl="1"/>
            <a:r>
              <a:rPr lang="en-US" dirty="0" smtClean="0"/>
              <a:t>ISS Load Balancing with ARR (Application Request Routing)</a:t>
            </a:r>
            <a:endParaRPr lang="en-US" sz="2000" spc="0" dirty="0">
              <a:solidFill>
                <a:srgbClr val="00AEEF"/>
              </a:solidFill>
            </a:endParaRPr>
          </a:p>
          <a:p>
            <a:pPr marL="0" defTabSz="1218987">
              <a:spcBef>
                <a:spcPct val="20000"/>
              </a:spcBef>
            </a:pPr>
            <a:r>
              <a:rPr lang="en-US" sz="3200" spc="0" dirty="0" smtClean="0">
                <a:solidFill>
                  <a:srgbClr val="00AEEF">
                    <a:alpha val="99000"/>
                  </a:srgbClr>
                </a:solidFill>
              </a:rPr>
              <a:t>How ARR allocates resources efficiently</a:t>
            </a:r>
          </a:p>
          <a:p>
            <a:pPr marL="0" lvl="1" defTabSz="1218987">
              <a:lnSpc>
                <a:spcPct val="100000"/>
              </a:lnSpc>
            </a:pPr>
            <a:r>
              <a:rPr lang="en-US" dirty="0" smtClean="0"/>
              <a:t>ARR acts as a reverse proxy to find the site</a:t>
            </a:r>
          </a:p>
          <a:p>
            <a:pPr marL="0" lvl="1" defTabSz="1218987">
              <a:lnSpc>
                <a:spcPct val="100000"/>
              </a:lnSpc>
            </a:pPr>
            <a:r>
              <a:rPr lang="en-US" dirty="0" smtClean="0"/>
              <a:t>Windows Azure Websites verifies your hosting plan </a:t>
            </a:r>
          </a:p>
          <a:p>
            <a:pPr marL="0" lvl="1" defTabSz="1218987">
              <a:lnSpc>
                <a:spcPct val="100000"/>
              </a:lnSpc>
            </a:pPr>
            <a:r>
              <a:rPr lang="en-US" dirty="0" smtClean="0"/>
              <a:t>Puts the site on the best virtual machine for servicing requests</a:t>
            </a:r>
          </a:p>
          <a:p>
            <a:pPr marL="0" lvl="1" defTabSz="1218987">
              <a:lnSpc>
                <a:spcPct val="100000"/>
              </a:lnSpc>
            </a:pPr>
            <a:r>
              <a:rPr lang="en-US" dirty="0" smtClean="0"/>
              <a:t>If the site is not used much put it on a virtual machine with many other sites</a:t>
            </a:r>
          </a:p>
          <a:p>
            <a:pPr marL="0" lvl="1" defTabSz="1218987">
              <a:lnSpc>
                <a:spcPct val="100000"/>
              </a:lnSpc>
            </a:pPr>
            <a:r>
              <a:rPr lang="en-US" dirty="0" smtClean="0"/>
              <a:t>First request determines all of the above so slower</a:t>
            </a:r>
          </a:p>
          <a:p>
            <a:pPr marL="0" lvl="1" defTabSz="1218987">
              <a:lnSpc>
                <a:spcPct val="100000"/>
              </a:lnSpc>
            </a:pPr>
            <a:r>
              <a:rPr lang="en-US" dirty="0" smtClean="0"/>
              <a:t>Every subsequent request will direct traffic to the site quicker</a:t>
            </a:r>
            <a:endParaRPr lang="en-US" dirty="0"/>
          </a:p>
          <a:p>
            <a:pPr marL="0" lvl="1" defTabSz="1218987">
              <a:lnSpc>
                <a:spcPct val="100000"/>
              </a:lnSpc>
            </a:pPr>
            <a:r>
              <a:rPr lang="en-US" sz="3200" spc="0" dirty="0" smtClean="0">
                <a:solidFill>
                  <a:srgbClr val="00AEEF">
                    <a:alpha val="99000"/>
                  </a:srgbClr>
                </a:solidFill>
                <a:latin typeface="Segoe UI Light" panose="020B0502040204020203" pitchFamily="34" charset="0"/>
                <a:cs typeface="Segoe UI Light" panose="020B0502040204020203" pitchFamily="34" charset="0"/>
              </a:rPr>
              <a:t>Web Servers</a:t>
            </a:r>
          </a:p>
          <a:p>
            <a:pPr marL="0" lvl="1" defTabSz="1218987">
              <a:lnSpc>
                <a:spcPct val="100000"/>
              </a:lnSpc>
            </a:pPr>
            <a:r>
              <a:rPr lang="en-US" dirty="0" smtClean="0"/>
              <a:t>File share uses </a:t>
            </a:r>
            <a:r>
              <a:rPr lang="en-US" dirty="0" err="1" smtClean="0"/>
              <a:t>CloudDrive</a:t>
            </a:r>
            <a:r>
              <a:rPr lang="en-US" dirty="0" smtClean="0"/>
              <a:t> on Blob Storage</a:t>
            </a:r>
            <a:endParaRPr lang="en-US" dirty="0"/>
          </a:p>
          <a:p>
            <a:pPr marL="0" lvl="1" defTabSz="1218987">
              <a:lnSpc>
                <a:spcPct val="100000"/>
              </a:lnSpc>
            </a:pPr>
            <a:r>
              <a:rPr lang="en-US" dirty="0" smtClean="0"/>
              <a:t>If the site is not used often then it is removed from hosting (similar to an </a:t>
            </a:r>
            <a:r>
              <a:rPr lang="en-US" dirty="0" err="1" smtClean="0"/>
              <a:t>AppPool</a:t>
            </a:r>
            <a:r>
              <a:rPr lang="en-US" dirty="0" smtClean="0"/>
              <a:t> in IIS)</a:t>
            </a:r>
            <a:endParaRPr lang="en-US" dirty="0"/>
          </a:p>
          <a:p>
            <a:pPr marL="0" lvl="1" defTabSz="1218987">
              <a:lnSpc>
                <a:spcPct val="100000"/>
              </a:lnSpc>
            </a:pPr>
            <a:endParaRPr lang="en-US" sz="3200" spc="0" dirty="0" smtClean="0">
              <a:solidFill>
                <a:srgbClr val="00AEEF">
                  <a:alpha val="99000"/>
                </a:srgbClr>
              </a:solidFill>
              <a:latin typeface="Segoe UI Light" panose="020B0502040204020203" pitchFamily="34" charset="0"/>
              <a:cs typeface="Segoe UI Light" panose="020B0502040204020203" pitchFamily="34" charset="0"/>
            </a:endParaRPr>
          </a:p>
          <a:p>
            <a:pPr marL="0" lvl="1" defTabSz="1218987">
              <a:lnSpc>
                <a:spcPct val="100000"/>
              </a:lnSpc>
            </a:pPr>
            <a:endParaRPr lang="en-US" sz="3200" dirty="0">
              <a:latin typeface="Segoe UI Light" panose="020B0502040204020203" pitchFamily="34" charset="0"/>
              <a:cs typeface="Segoe UI Light" panose="020B0502040204020203" pitchFamily="34" charset="0"/>
            </a:endParaRPr>
          </a:p>
          <a:p>
            <a:pPr marL="0" defTabSz="1218987">
              <a:spcBef>
                <a:spcPct val="20000"/>
              </a:spcBef>
            </a:pPr>
            <a:endParaRPr lang="en-US" sz="2000" spc="0" dirty="0">
              <a:solidFill>
                <a:srgbClr val="00AEEF"/>
              </a:solidFill>
            </a:endParaRPr>
          </a:p>
          <a:p>
            <a:pPr marL="0" defTabSz="1218987">
              <a:spcBef>
                <a:spcPct val="20000"/>
              </a:spcBef>
            </a:pPr>
            <a:endParaRPr lang="en-US" sz="3200" spc="0" dirty="0">
              <a:solidFill>
                <a:srgbClr val="00AEEF">
                  <a:alpha val="99000"/>
                </a:srgbClr>
              </a:solidFill>
            </a:endParaRPr>
          </a:p>
        </p:txBody>
      </p:sp>
    </p:spTree>
    <p:extLst>
      <p:ext uri="{BB962C8B-B14F-4D97-AF65-F5344CB8AC3E}">
        <p14:creationId xmlns:p14="http://schemas.microsoft.com/office/powerpoint/2010/main" val="28684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Project Kudu</a:t>
            </a:r>
            <a:r>
              <a:rPr lang="en-US" dirty="0"/>
              <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7312771"/>
          </a:xfrm>
        </p:spPr>
        <p:txBody>
          <a:bodyPr/>
          <a:lstStyle/>
          <a:p>
            <a:pPr marL="0" defTabSz="1218987"/>
            <a:r>
              <a:rPr lang="en-US" sz="3200" spc="0" dirty="0" smtClean="0">
                <a:solidFill>
                  <a:srgbClr val="00AEEF">
                    <a:alpha val="99000"/>
                  </a:srgbClr>
                </a:solidFill>
              </a:rPr>
              <a:t>What is it?</a:t>
            </a:r>
            <a:endParaRPr lang="en-US" sz="3200" spc="0" dirty="0">
              <a:solidFill>
                <a:srgbClr val="00AEEF">
                  <a:alpha val="99000"/>
                </a:srgbClr>
              </a:solidFill>
            </a:endParaRPr>
          </a:p>
          <a:p>
            <a:pPr lvl="1"/>
            <a:r>
              <a:rPr lang="en-US" dirty="0" smtClean="0"/>
              <a:t>Underpins deployment and version control within Windows Azure Websites</a:t>
            </a:r>
          </a:p>
          <a:p>
            <a:pPr lvl="1"/>
            <a:r>
              <a:rPr lang="en-US" dirty="0" smtClean="0"/>
              <a:t>Used to hook into services like </a:t>
            </a:r>
            <a:r>
              <a:rPr lang="en-US" dirty="0" err="1" smtClean="0"/>
              <a:t>Github</a:t>
            </a:r>
            <a:r>
              <a:rPr lang="en-US" dirty="0"/>
              <a:t> </a:t>
            </a:r>
            <a:r>
              <a:rPr lang="en-US" dirty="0" smtClean="0"/>
              <a:t>and </a:t>
            </a:r>
            <a:r>
              <a:rPr lang="en-US" dirty="0" err="1" smtClean="0"/>
              <a:t>Bitbucket</a:t>
            </a:r>
            <a:r>
              <a:rPr lang="en-US" dirty="0" smtClean="0"/>
              <a:t> and records deployment history</a:t>
            </a:r>
          </a:p>
          <a:p>
            <a:pPr lvl="1"/>
            <a:r>
              <a:rPr lang="en-US" dirty="0" smtClean="0"/>
              <a:t>Implements its own version of </a:t>
            </a:r>
            <a:r>
              <a:rPr lang="en-US" dirty="0" err="1" smtClean="0"/>
              <a:t>Git</a:t>
            </a:r>
            <a:r>
              <a:rPr lang="en-US" dirty="0" smtClean="0"/>
              <a:t> </a:t>
            </a:r>
            <a:endParaRPr lang="en-US" dirty="0"/>
          </a:p>
          <a:p>
            <a:pPr lvl="1"/>
            <a:endParaRPr lang="en-US" dirty="0" smtClean="0"/>
          </a:p>
          <a:p>
            <a:pPr marL="0" defTabSz="1218987">
              <a:spcBef>
                <a:spcPct val="20000"/>
              </a:spcBef>
            </a:pPr>
            <a:r>
              <a:rPr lang="en-US" sz="3200" spc="0" dirty="0" smtClean="0">
                <a:solidFill>
                  <a:srgbClr val="00AEEF">
                    <a:alpha val="99000"/>
                  </a:srgbClr>
                </a:solidFill>
              </a:rPr>
              <a:t>Uses of Kudu</a:t>
            </a:r>
          </a:p>
          <a:p>
            <a:pPr lvl="1"/>
            <a:r>
              <a:rPr lang="en-US" dirty="0" smtClean="0"/>
              <a:t>Managing production and “staging” websites</a:t>
            </a:r>
          </a:p>
          <a:p>
            <a:pPr lvl="1"/>
            <a:r>
              <a:rPr lang="en-US" dirty="0" smtClean="0"/>
              <a:t>Controlling “environment” variables such as well-known directories for logging etc.</a:t>
            </a:r>
          </a:p>
          <a:p>
            <a:pPr lvl="1"/>
            <a:r>
              <a:rPr lang="en-US" dirty="0" smtClean="0"/>
              <a:t>Working off a branch of source control</a:t>
            </a:r>
          </a:p>
          <a:p>
            <a:pPr lvl="1"/>
            <a:r>
              <a:rPr lang="en-US" dirty="0" err="1" smtClean="0"/>
              <a:t>Customising</a:t>
            </a:r>
            <a:r>
              <a:rPr lang="en-US" dirty="0" smtClean="0"/>
              <a:t> a build on startup – e.g. extra copy of files</a:t>
            </a:r>
          </a:p>
          <a:p>
            <a:pPr lvl="1"/>
            <a:r>
              <a:rPr lang="en-US" dirty="0" smtClean="0"/>
              <a:t>Provide a script to customize a build </a:t>
            </a:r>
          </a:p>
          <a:p>
            <a:pPr lvl="1"/>
            <a:r>
              <a:rPr lang="en-US" dirty="0" smtClean="0"/>
              <a:t>Simulate continuous deployment and don’t deploy if your tests fail</a:t>
            </a:r>
          </a:p>
          <a:p>
            <a:pPr lvl="1"/>
            <a:r>
              <a:rPr lang="en-US" dirty="0" smtClean="0"/>
              <a:t>Download stuff before deployment: </a:t>
            </a:r>
            <a:r>
              <a:rPr lang="en-US" dirty="0" err="1" smtClean="0"/>
              <a:t>nuget</a:t>
            </a:r>
            <a:r>
              <a:rPr lang="en-US" dirty="0" smtClean="0"/>
              <a:t> package restore, </a:t>
            </a:r>
            <a:r>
              <a:rPr lang="en-US" dirty="0" err="1" smtClean="0"/>
              <a:t>git</a:t>
            </a:r>
            <a:r>
              <a:rPr lang="en-US" dirty="0" smtClean="0"/>
              <a:t> pull on third party repos</a:t>
            </a:r>
          </a:p>
          <a:p>
            <a:pPr lvl="1"/>
            <a:r>
              <a:rPr lang="en-US" dirty="0" smtClean="0"/>
              <a:t>Run </a:t>
            </a:r>
            <a:r>
              <a:rPr lang="en-US" dirty="0" err="1" smtClean="0"/>
              <a:t>msbuild</a:t>
            </a:r>
            <a:r>
              <a:rPr lang="en-US" dirty="0" smtClean="0"/>
              <a:t>, curl or another executable</a:t>
            </a:r>
            <a:endParaRPr lang="en-US" dirty="0"/>
          </a:p>
          <a:p>
            <a:pPr marL="0" defTabSz="1218987">
              <a:spcBef>
                <a:spcPct val="20000"/>
              </a:spcBef>
            </a:pPr>
            <a:endParaRPr lang="en-US" dirty="0"/>
          </a:p>
          <a:p>
            <a:pPr marL="0" lvl="1" defTabSz="1218987">
              <a:lnSpc>
                <a:spcPct val="100000"/>
              </a:lnSpc>
            </a:pPr>
            <a:endParaRPr lang="en-US" sz="3200" spc="0" dirty="0" smtClean="0">
              <a:solidFill>
                <a:srgbClr val="00AEEF">
                  <a:alpha val="99000"/>
                </a:srgbClr>
              </a:solidFill>
              <a:latin typeface="Segoe UI Light" panose="020B0502040204020203" pitchFamily="34" charset="0"/>
              <a:cs typeface="Segoe UI Light" panose="020B0502040204020203" pitchFamily="34" charset="0"/>
            </a:endParaRPr>
          </a:p>
          <a:p>
            <a:pPr marL="0" lvl="1" defTabSz="1218987">
              <a:lnSpc>
                <a:spcPct val="100000"/>
              </a:lnSpc>
            </a:pPr>
            <a:endParaRPr lang="en-US" sz="3200" dirty="0">
              <a:latin typeface="Segoe UI Light" panose="020B0502040204020203" pitchFamily="34" charset="0"/>
              <a:cs typeface="Segoe UI Light" panose="020B0502040204020203" pitchFamily="34" charset="0"/>
            </a:endParaRPr>
          </a:p>
          <a:p>
            <a:pPr marL="0" defTabSz="1218987">
              <a:spcBef>
                <a:spcPct val="20000"/>
              </a:spcBef>
            </a:pPr>
            <a:endParaRPr lang="en-US" sz="2000" spc="0" dirty="0">
              <a:solidFill>
                <a:srgbClr val="00AEEF"/>
              </a:solidFill>
            </a:endParaRPr>
          </a:p>
          <a:p>
            <a:pPr marL="0" defTabSz="1218987">
              <a:spcBef>
                <a:spcPct val="20000"/>
              </a:spcBef>
            </a:pPr>
            <a:endParaRPr lang="en-US" sz="3200" spc="0" dirty="0">
              <a:solidFill>
                <a:srgbClr val="00AEEF">
                  <a:alpha val="99000"/>
                </a:srgbClr>
              </a:solidFill>
            </a:endParaRPr>
          </a:p>
        </p:txBody>
      </p:sp>
    </p:spTree>
    <p:extLst>
      <p:ext uri="{BB962C8B-B14F-4D97-AF65-F5344CB8AC3E}">
        <p14:creationId xmlns:p14="http://schemas.microsoft.com/office/powerpoint/2010/main" val="8297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smtClean="0"/>
              <a:t>Command line Kudu: Log streaming</a:t>
            </a:r>
            <a:r>
              <a:rPr lang="en-US" dirty="0"/>
              <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3102537" y="2857054"/>
            <a:ext cx="6471770" cy="606910"/>
          </a:xfrm>
        </p:spPr>
        <p:txBody>
          <a:bodyPr/>
          <a:lstStyle/>
          <a:p>
            <a:pPr lvl="1"/>
            <a:r>
              <a:rPr lang="en-US" sz="4000" dirty="0" smtClean="0"/>
              <a:t>azure site log tail</a:t>
            </a:r>
            <a:r>
              <a:rPr lang="en-US" sz="3200" dirty="0" smtClean="0"/>
              <a:t> &lt;site name&gt;</a:t>
            </a:r>
            <a:endParaRPr lang="en-US" sz="3200" dirty="0"/>
          </a:p>
          <a:p>
            <a:pPr marL="0" defTabSz="1218987">
              <a:spcBef>
                <a:spcPct val="20000"/>
              </a:spcBef>
            </a:pPr>
            <a:endParaRPr lang="en-US" dirty="0"/>
          </a:p>
          <a:p>
            <a:pPr marL="0" lvl="1" defTabSz="1218987">
              <a:lnSpc>
                <a:spcPct val="100000"/>
              </a:lnSpc>
            </a:pPr>
            <a:endParaRPr lang="en-US" sz="3200" spc="0" dirty="0" smtClean="0">
              <a:solidFill>
                <a:srgbClr val="00AEEF">
                  <a:alpha val="99000"/>
                </a:srgbClr>
              </a:solidFill>
              <a:latin typeface="Segoe UI Light" panose="020B0502040204020203" pitchFamily="34" charset="0"/>
              <a:cs typeface="Segoe UI Light" panose="020B0502040204020203" pitchFamily="34" charset="0"/>
            </a:endParaRPr>
          </a:p>
          <a:p>
            <a:pPr marL="0" lvl="1" defTabSz="1218987">
              <a:lnSpc>
                <a:spcPct val="100000"/>
              </a:lnSpc>
            </a:pPr>
            <a:endParaRPr lang="en-US" sz="3200" dirty="0">
              <a:latin typeface="Segoe UI Light" panose="020B0502040204020203" pitchFamily="34" charset="0"/>
              <a:cs typeface="Segoe UI Light" panose="020B0502040204020203" pitchFamily="34" charset="0"/>
            </a:endParaRPr>
          </a:p>
          <a:p>
            <a:pPr marL="0" defTabSz="1218987">
              <a:spcBef>
                <a:spcPct val="20000"/>
              </a:spcBef>
            </a:pPr>
            <a:endParaRPr lang="en-US" sz="2000" spc="0" dirty="0">
              <a:solidFill>
                <a:srgbClr val="00AEEF"/>
              </a:solidFill>
            </a:endParaRPr>
          </a:p>
          <a:p>
            <a:pPr marL="0" defTabSz="1218987">
              <a:spcBef>
                <a:spcPct val="20000"/>
              </a:spcBef>
            </a:pPr>
            <a:endParaRPr lang="en-US" sz="3200" spc="0" dirty="0">
              <a:solidFill>
                <a:srgbClr val="00AEEF">
                  <a:alpha val="99000"/>
                </a:srgbClr>
              </a:solidFill>
            </a:endParaRPr>
          </a:p>
        </p:txBody>
      </p:sp>
    </p:spTree>
    <p:extLst>
      <p:ext uri="{BB962C8B-B14F-4D97-AF65-F5344CB8AC3E}">
        <p14:creationId xmlns:p14="http://schemas.microsoft.com/office/powerpoint/2010/main" val="4383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6938" y="5020534"/>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Launch a professional looking site with a few clicks using apps like </a:t>
            </a:r>
            <a:r>
              <a:rPr lang="en-US" sz="1400" spc="-42" dirty="0" err="1">
                <a:gradFill>
                  <a:gsLst>
                    <a:gs pos="0">
                      <a:srgbClr val="FFFFFF"/>
                    </a:gs>
                    <a:gs pos="100000">
                      <a:srgbClr val="FFFFFF"/>
                    </a:gs>
                  </a:gsLst>
                  <a:lin ang="16200000" scaled="0"/>
                </a:gradFill>
              </a:rPr>
              <a:t>WordPress</a:t>
            </a:r>
            <a:r>
              <a:rPr lang="en-US" sz="1400" spc="-42" dirty="0">
                <a:gradFill>
                  <a:gsLst>
                    <a:gs pos="0">
                      <a:srgbClr val="FFFFFF"/>
                    </a:gs>
                    <a:gs pos="100000">
                      <a:srgbClr val="FFFFFF"/>
                    </a:gs>
                  </a:gsLst>
                  <a:lin ang="16200000" scaled="0"/>
                </a:gradFill>
              </a:rPr>
              <a:t>, </a:t>
            </a:r>
            <a:r>
              <a:rPr lang="en-US" sz="1400" spc="-42" dirty="0" err="1">
                <a:gradFill>
                  <a:gsLst>
                    <a:gs pos="0">
                      <a:srgbClr val="FFFFFF"/>
                    </a:gs>
                    <a:gs pos="100000">
                      <a:srgbClr val="FFFFFF"/>
                    </a:gs>
                  </a:gsLst>
                  <a:lin ang="16200000" scaled="0"/>
                </a:gradFill>
              </a:rPr>
              <a:t>Joomla</a:t>
            </a:r>
            <a:r>
              <a:rPr lang="en-US" sz="1400" spc="-42" dirty="0">
                <a:gradFill>
                  <a:gsLst>
                    <a:gs pos="0">
                      <a:srgbClr val="FFFFFF"/>
                    </a:gs>
                    <a:gs pos="100000">
                      <a:srgbClr val="FFFFFF"/>
                    </a:gs>
                  </a:gsLst>
                  <a:lin ang="16200000" scaled="0"/>
                </a:gradFill>
              </a:rPr>
              <a:t>!, Drupal, </a:t>
            </a:r>
            <a:r>
              <a:rPr lang="en-US" sz="1400" spc="-42" dirty="0" err="1">
                <a:gradFill>
                  <a:gsLst>
                    <a:gs pos="0">
                      <a:srgbClr val="FFFFFF"/>
                    </a:gs>
                    <a:gs pos="100000">
                      <a:srgbClr val="FFFFFF"/>
                    </a:gs>
                  </a:gsLst>
                  <a:lin ang="16200000" scaled="0"/>
                </a:gradFill>
              </a:rPr>
              <a:t>DotNetNuke</a:t>
            </a:r>
            <a:r>
              <a:rPr lang="en-US" sz="1400" spc="-42" dirty="0">
                <a:gradFill>
                  <a:gsLst>
                    <a:gs pos="0">
                      <a:srgbClr val="FFFFFF"/>
                    </a:gs>
                    <a:gs pos="100000">
                      <a:srgbClr val="FFFFFF"/>
                    </a:gs>
                  </a:gsLst>
                  <a:lin ang="16200000" scaled="0"/>
                </a:gradFill>
              </a:rPr>
              <a:t> and </a:t>
            </a:r>
            <a:r>
              <a:rPr lang="en-US" sz="1400" spc="-42" dirty="0" err="1">
                <a:gradFill>
                  <a:gsLst>
                    <a:gs pos="0">
                      <a:srgbClr val="FFFFFF"/>
                    </a:gs>
                    <a:gs pos="100000">
                      <a:srgbClr val="FFFFFF"/>
                    </a:gs>
                  </a:gsLst>
                  <a:lin ang="16200000" scaled="0"/>
                </a:gradFill>
              </a:rPr>
              <a:t>Umbraco</a:t>
            </a:r>
            <a:endParaRPr lang="en-US" sz="1400" spc="-42" dirty="0">
              <a:gradFill>
                <a:gsLst>
                  <a:gs pos="0">
                    <a:srgbClr val="FFFFFF"/>
                  </a:gs>
                  <a:gs pos="100000">
                    <a:srgbClr val="FFFFFF"/>
                  </a:gs>
                </a:gsLst>
                <a:lin ang="16200000" scaled="0"/>
              </a:gradFill>
            </a:endParaRPr>
          </a:p>
        </p:txBody>
      </p:sp>
      <p:sp>
        <p:nvSpPr>
          <p:cNvPr id="14" name="Rounded Rectangle 13"/>
          <p:cNvSpPr/>
          <p:nvPr/>
        </p:nvSpPr>
        <p:spPr bwMode="auto">
          <a:xfrm>
            <a:off x="276938" y="3584380"/>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Deploy  directly from your source code repository, using </a:t>
            </a:r>
            <a:r>
              <a:rPr lang="en-US" sz="1400" spc="-42" dirty="0" err="1">
                <a:gradFill>
                  <a:gsLst>
                    <a:gs pos="0">
                      <a:srgbClr val="FFFFFF"/>
                    </a:gs>
                    <a:gs pos="100000">
                      <a:srgbClr val="FFFFFF"/>
                    </a:gs>
                  </a:gsLst>
                  <a:lin ang="16200000" scaled="0"/>
                </a:gradFill>
              </a:rPr>
              <a:t>Git</a:t>
            </a:r>
            <a:r>
              <a:rPr lang="en-US" sz="1400" spc="-42"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6938" y="2148226"/>
            <a:ext cx="3647961" cy="1366595"/>
          </a:xfrm>
          <a:prstGeom prst="roundRect">
            <a:avLst>
              <a:gd name="adj" fmla="val 0"/>
            </a:avLst>
          </a:prstGeom>
          <a:solidFill>
            <a:schemeClr val="accent2"/>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6938" y="1270001"/>
            <a:ext cx="364796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9065" y="358456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592" y="1264789"/>
            <a:ext cx="4026194"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9065" y="214822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9064" y="5020906"/>
            <a:ext cx="3924734" cy="1366595"/>
          </a:xfrm>
          <a:prstGeom prst="roundRect">
            <a:avLst>
              <a:gd name="adj" fmla="val 0"/>
            </a:avLst>
          </a:prstGeom>
          <a:solidFill>
            <a:schemeClr val="accent1"/>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7966" y="358456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259">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Choose an image from the library or upload your own </a:t>
            </a:r>
            <a:r>
              <a:rPr lang="en-US" sz="1400" spc="-42" dirty="0" err="1">
                <a:gradFill>
                  <a:gsLst>
                    <a:gs pos="0">
                      <a:srgbClr val="FFFFFF"/>
                    </a:gs>
                    <a:gs pos="100000">
                      <a:srgbClr val="FFFFFF"/>
                    </a:gs>
                  </a:gsLst>
                  <a:lin ang="16200000" scaled="0"/>
                </a:gradFill>
              </a:rPr>
              <a:t>VHD</a:t>
            </a:r>
            <a:r>
              <a:rPr lang="en-US" sz="1400" spc="-42" dirty="0">
                <a:gradFill>
                  <a:gsLst>
                    <a:gs pos="0">
                      <a:srgbClr val="FFFFFF"/>
                    </a:gs>
                    <a:gs pos="100000">
                      <a:srgbClr val="FFFFFF"/>
                    </a:gs>
                  </a:gsLst>
                  <a:lin ang="16200000" scaled="0"/>
                </a:gradFill>
              </a:rPr>
              <a:t>. </a:t>
            </a:r>
          </a:p>
        </p:txBody>
      </p:sp>
      <p:sp>
        <p:nvSpPr>
          <p:cNvPr id="17" name="Rounded Rectangle 16"/>
          <p:cNvSpPr/>
          <p:nvPr/>
        </p:nvSpPr>
        <p:spPr bwMode="auto">
          <a:xfrm>
            <a:off x="8017966" y="214822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7965" y="5020906"/>
            <a:ext cx="3924734" cy="1366595"/>
          </a:xfrm>
          <a:prstGeom prst="roundRect">
            <a:avLst>
              <a:gd name="adj" fmla="val 0"/>
            </a:avLst>
          </a:prstGeom>
          <a:solidFill>
            <a:schemeClr val="accent4"/>
          </a:solidFill>
          <a:ln w="9525" cap="flat" cmpd="sng" algn="ctr">
            <a:noFill/>
            <a:prstDash val="solid"/>
          </a:ln>
          <a:effectLst/>
        </p:spPr>
        <p:txBody>
          <a:bodyPr lIns="76179" tIns="38089" rIns="76179" bIns="38089" rtlCol="0" anchor="t" anchorCtr="0"/>
          <a:lstStyle/>
          <a:p>
            <a:pPr marL="3175" defTabSz="914363">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5" defTabSz="914259">
              <a:lnSpc>
                <a:spcPct val="90000"/>
              </a:lnSpc>
              <a:spcAft>
                <a:spcPts val="900"/>
              </a:spcAft>
              <a:buSzPct val="80000"/>
            </a:pPr>
            <a:r>
              <a:rPr lang="en-US" sz="1400" spc="-42"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00" spc="-42" dirty="0" err="1">
                <a:gradFill>
                  <a:gsLst>
                    <a:gs pos="0">
                      <a:srgbClr val="FFFFFF"/>
                    </a:gs>
                    <a:gs pos="100000">
                      <a:srgbClr val="FFFFFF"/>
                    </a:gs>
                  </a:gsLst>
                  <a:lin ang="16200000" scaled="0"/>
                </a:gradFill>
              </a:rPr>
              <a:t>PaaS</a:t>
            </a:r>
            <a:r>
              <a:rPr lang="en-US" sz="1400" spc="-42" dirty="0">
                <a:gradFill>
                  <a:gsLst>
                    <a:gs pos="0">
                      <a:srgbClr val="FFFFFF"/>
                    </a:gs>
                    <a:gs pos="100000">
                      <a:srgbClr val="FFFFFF"/>
                    </a:gs>
                  </a:gsLst>
                  <a:lin ang="16200000" scaled="0"/>
                </a:gradFill>
              </a:rPr>
              <a:t> services.</a:t>
            </a:r>
          </a:p>
        </p:txBody>
      </p:sp>
      <p:grpSp>
        <p:nvGrpSpPr>
          <p:cNvPr id="9" name="Group 8"/>
          <p:cNvGrpSpPr/>
          <p:nvPr/>
        </p:nvGrpSpPr>
        <p:grpSpPr>
          <a:xfrm>
            <a:off x="8009089" y="1270001"/>
            <a:ext cx="399328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384698"/>
            </a:xfrm>
            <a:prstGeom prst="rect">
              <a:avLst/>
            </a:prstGeom>
            <a:noFill/>
          </p:spPr>
          <p:txBody>
            <a:bodyPr wrap="square" lIns="76179" tIns="38089" rIns="76179" bIns="38089" rtlCol="0">
              <a:spAutoFit/>
            </a:bodyPr>
            <a:lstStyle/>
            <a:p>
              <a:pPr defTabSz="914363"/>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1638870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7360" y="2470378"/>
            <a:ext cx="7334129" cy="4347495"/>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4" name="Rectangle 123"/>
          <p:cNvSpPr/>
          <p:nvPr/>
        </p:nvSpPr>
        <p:spPr>
          <a:xfrm>
            <a:off x="1701337" y="1404763"/>
            <a:ext cx="1618312"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Your Datacenter</a:t>
            </a:r>
          </a:p>
        </p:txBody>
      </p:sp>
      <p:sp>
        <p:nvSpPr>
          <p:cNvPr id="128" name="Rectangle 127"/>
          <p:cNvSpPr/>
          <p:nvPr/>
        </p:nvSpPr>
        <p:spPr>
          <a:xfrm>
            <a:off x="1680987" y="4409193"/>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29" name="Rectangle 128"/>
          <p:cNvSpPr/>
          <p:nvPr/>
        </p:nvSpPr>
        <p:spPr>
          <a:xfrm>
            <a:off x="1680987" y="3954375"/>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130" name="Rectangle 129"/>
          <p:cNvSpPr/>
          <p:nvPr/>
        </p:nvSpPr>
        <p:spPr>
          <a:xfrm>
            <a:off x="1680987" y="486401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33" name="Rectangle 132"/>
          <p:cNvSpPr/>
          <p:nvPr/>
        </p:nvSpPr>
        <p:spPr>
          <a:xfrm>
            <a:off x="1680987" y="3499555"/>
            <a:ext cx="1638668" cy="381000"/>
          </a:xfrm>
          <a:prstGeom prst="rect">
            <a:avLst/>
          </a:prstGeom>
          <a:solidFill>
            <a:schemeClr val="tx2"/>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Network</a:t>
            </a:r>
          </a:p>
        </p:txBody>
      </p:sp>
      <p:sp>
        <p:nvSpPr>
          <p:cNvPr id="134" name="Rectangle 133"/>
          <p:cNvSpPr/>
          <p:nvPr/>
        </p:nvSpPr>
        <p:spPr>
          <a:xfrm>
            <a:off x="1680987" y="257293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35" name="Rectangle 134"/>
          <p:cNvSpPr/>
          <p:nvPr/>
        </p:nvSpPr>
        <p:spPr>
          <a:xfrm>
            <a:off x="1680987" y="2118112"/>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6" name="Rectangle 135"/>
          <p:cNvSpPr/>
          <p:nvPr/>
        </p:nvSpPr>
        <p:spPr>
          <a:xfrm>
            <a:off x="1680986" y="3044736"/>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a:t>
            </a:r>
          </a:p>
        </p:txBody>
      </p:sp>
      <p:sp>
        <p:nvSpPr>
          <p:cNvPr id="170" name="Rectangle 169"/>
          <p:cNvSpPr/>
          <p:nvPr/>
        </p:nvSpPr>
        <p:spPr>
          <a:xfrm>
            <a:off x="9364296"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Web </a:t>
            </a:r>
            <a:br>
              <a:rPr lang="en-US" sz="2000" dirty="0">
                <a:gradFill>
                  <a:gsLst>
                    <a:gs pos="0">
                      <a:srgbClr val="292929"/>
                    </a:gs>
                    <a:gs pos="100000">
                      <a:srgbClr val="292929"/>
                    </a:gs>
                  </a:gsLst>
                  <a:lin ang="5400000" scaled="0"/>
                </a:gradFill>
                <a:ea typeface="Kozuka Gothic Pro R" pitchFamily="34" charset="-128"/>
              </a:rPr>
            </a:br>
            <a:r>
              <a:rPr lang="en-US" sz="2000" dirty="0">
                <a:gradFill>
                  <a:gsLst>
                    <a:gs pos="0">
                      <a:srgbClr val="292929"/>
                    </a:gs>
                    <a:gs pos="100000">
                      <a:srgbClr val="292929"/>
                    </a:gs>
                  </a:gsLst>
                  <a:lin ang="5400000" scaled="0"/>
                </a:gradFill>
                <a:ea typeface="Kozuka Gothic Pro R" pitchFamily="34" charset="-128"/>
              </a:rPr>
              <a:t>Sites</a:t>
            </a:r>
          </a:p>
        </p:txBody>
      </p:sp>
      <p:sp>
        <p:nvSpPr>
          <p:cNvPr id="180" name="Rectangle 179"/>
          <p:cNvSpPr/>
          <p:nvPr/>
        </p:nvSpPr>
        <p:spPr>
          <a:xfrm>
            <a:off x="9364296" y="2119445"/>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82" name="Rectangle 181"/>
          <p:cNvSpPr/>
          <p:nvPr/>
        </p:nvSpPr>
        <p:spPr>
          <a:xfrm>
            <a:off x="9364296" y="2574264"/>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4" name="Rectangle 153"/>
          <p:cNvSpPr/>
          <p:nvPr/>
        </p:nvSpPr>
        <p:spPr>
          <a:xfrm>
            <a:off x="6807063"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Cloud Services</a:t>
            </a:r>
            <a:endParaRPr lang="en-US" sz="1600" dirty="0">
              <a:gradFill>
                <a:gsLst>
                  <a:gs pos="0">
                    <a:srgbClr val="292929"/>
                  </a:gs>
                  <a:gs pos="100000">
                    <a:srgbClr val="292929"/>
                  </a:gs>
                </a:gsLst>
                <a:lin ang="5400000" scaled="0"/>
              </a:gradFill>
              <a:ea typeface="Kozuka Gothic Pro R" pitchFamily="34" charset="-128"/>
            </a:endParaRPr>
          </a:p>
        </p:txBody>
      </p:sp>
      <p:sp>
        <p:nvSpPr>
          <p:cNvPr id="166" name="Rectangle 165"/>
          <p:cNvSpPr/>
          <p:nvPr/>
        </p:nvSpPr>
        <p:spPr>
          <a:xfrm>
            <a:off x="6807061" y="2119448"/>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67" name="Rectangle 166"/>
          <p:cNvSpPr/>
          <p:nvPr/>
        </p:nvSpPr>
        <p:spPr>
          <a:xfrm>
            <a:off x="6807061" y="3051952"/>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168" name="Rectangle 167"/>
          <p:cNvSpPr/>
          <p:nvPr/>
        </p:nvSpPr>
        <p:spPr>
          <a:xfrm>
            <a:off x="6807061" y="2574267"/>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77" name="Rectangle 76"/>
          <p:cNvSpPr/>
          <p:nvPr/>
        </p:nvSpPr>
        <p:spPr>
          <a:xfrm>
            <a:off x="6807061" y="3519008"/>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38" name="Rectangle 137"/>
          <p:cNvSpPr/>
          <p:nvPr/>
        </p:nvSpPr>
        <p:spPr>
          <a:xfrm>
            <a:off x="4256818" y="1406096"/>
            <a:ext cx="1638668"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Virtual Machines</a:t>
            </a:r>
            <a:endParaRPr lang="en-US" sz="1600" dirty="0">
              <a:gradFill>
                <a:gsLst>
                  <a:gs pos="0">
                    <a:srgbClr val="292929"/>
                  </a:gs>
                  <a:gs pos="100000">
                    <a:srgbClr val="292929"/>
                  </a:gs>
                </a:gsLst>
                <a:lin ang="5400000" scaled="0"/>
              </a:gradFill>
              <a:ea typeface="Kozuka Gothic Pro R" pitchFamily="34" charset="-128"/>
            </a:endParaRPr>
          </a:p>
        </p:txBody>
      </p:sp>
      <p:sp>
        <p:nvSpPr>
          <p:cNvPr id="149" name="Rectangle 148"/>
          <p:cNvSpPr/>
          <p:nvPr/>
        </p:nvSpPr>
        <p:spPr>
          <a:xfrm>
            <a:off x="4256818" y="3500887"/>
            <a:ext cx="1638668" cy="381000"/>
          </a:xfrm>
          <a:prstGeom prst="rect">
            <a:avLst/>
          </a:prstGeom>
          <a:solidFill>
            <a:schemeClr val="accent5"/>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50" name="Rectangle 149"/>
          <p:cNvSpPr/>
          <p:nvPr/>
        </p:nvSpPr>
        <p:spPr>
          <a:xfrm>
            <a:off x="4256818" y="257426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1" name="Rectangle 150"/>
          <p:cNvSpPr/>
          <p:nvPr/>
        </p:nvSpPr>
        <p:spPr>
          <a:xfrm>
            <a:off x="4256818" y="211944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52" name="Rectangle 151"/>
          <p:cNvSpPr/>
          <p:nvPr/>
        </p:nvSpPr>
        <p:spPr>
          <a:xfrm>
            <a:off x="4256818" y="304606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71" name="Rectangle 70"/>
          <p:cNvSpPr/>
          <p:nvPr/>
        </p:nvSpPr>
        <p:spPr>
          <a:xfrm>
            <a:off x="4256818" y="395570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595745" y="5953471"/>
            <a:ext cx="10861620" cy="67593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84"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595740" y="4766243"/>
            <a:ext cx="1025891" cy="102562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Connector 3"/>
          <p:cNvCxnSpPr/>
          <p:nvPr/>
        </p:nvCxnSpPr>
        <p:spPr>
          <a:xfrm>
            <a:off x="3625887" y="921203"/>
            <a:ext cx="0" cy="4772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340762" y="-1470603"/>
            <a:ext cx="444993" cy="524075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440" tIns="45721" rIns="91440" bIns="45721" rtlCol="0" anchor="ctr"/>
          <a:lstStyle/>
          <a:p>
            <a:pPr algn="ctr" defTabSz="1218714"/>
            <a:endParaRPr lang="en-US" sz="2400">
              <a:solidFill>
                <a:srgbClr val="292929"/>
              </a:solidFill>
            </a:endParaRPr>
          </a:p>
        </p:txBody>
      </p:sp>
      <p:sp>
        <p:nvSpPr>
          <p:cNvPr id="38" name="Rectangle 37"/>
          <p:cNvSpPr/>
          <p:nvPr/>
        </p:nvSpPr>
        <p:spPr>
          <a:xfrm>
            <a:off x="6246027" y="393548"/>
            <a:ext cx="2647987"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Windows Azure</a:t>
            </a:r>
          </a:p>
        </p:txBody>
      </p:sp>
    </p:spTree>
    <p:extLst>
      <p:ext uri="{BB962C8B-B14F-4D97-AF65-F5344CB8AC3E}">
        <p14:creationId xmlns:p14="http://schemas.microsoft.com/office/powerpoint/2010/main" val="2391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59922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Windows Azure Virtual Machines</a:t>
            </a:r>
          </a:p>
        </p:txBody>
      </p:sp>
      <p:sp>
        <p:nvSpPr>
          <p:cNvPr id="27" name="Rectangle 26"/>
          <p:cNvSpPr/>
          <p:nvPr/>
        </p:nvSpPr>
        <p:spPr bwMode="auto">
          <a:xfrm>
            <a:off x="1105720" y="144607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10307" y="144607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IT Pro experience </a:t>
            </a:r>
          </a:p>
        </p:txBody>
      </p:sp>
      <p:sp>
        <p:nvSpPr>
          <p:cNvPr id="30" name="Rectangle 29"/>
          <p:cNvSpPr/>
          <p:nvPr/>
        </p:nvSpPr>
        <p:spPr bwMode="auto">
          <a:xfrm>
            <a:off x="1105720" y="220482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10307" y="220482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Support for key server applications</a:t>
            </a:r>
          </a:p>
        </p:txBody>
      </p:sp>
      <p:sp>
        <p:nvSpPr>
          <p:cNvPr id="33" name="Rectangle 32"/>
          <p:cNvSpPr/>
          <p:nvPr/>
        </p:nvSpPr>
        <p:spPr bwMode="auto">
          <a:xfrm>
            <a:off x="1105720" y="296357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10307" y="296357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Easy storage manageability</a:t>
            </a:r>
          </a:p>
        </p:txBody>
      </p:sp>
      <p:sp>
        <p:nvSpPr>
          <p:cNvPr id="36" name="Rectangle 35"/>
          <p:cNvSpPr/>
          <p:nvPr/>
        </p:nvSpPr>
        <p:spPr bwMode="auto">
          <a:xfrm>
            <a:off x="1105720" y="3722333"/>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10307" y="3722333"/>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High availability features</a:t>
            </a:r>
          </a:p>
        </p:txBody>
      </p:sp>
      <p:sp>
        <p:nvSpPr>
          <p:cNvPr id="41" name="Rectangle 40"/>
          <p:cNvSpPr/>
          <p:nvPr/>
        </p:nvSpPr>
        <p:spPr bwMode="auto">
          <a:xfrm>
            <a:off x="1105720" y="448108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10307" y="448108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Advanced networking</a:t>
            </a:r>
          </a:p>
        </p:txBody>
      </p:sp>
      <p:sp>
        <p:nvSpPr>
          <p:cNvPr id="44" name="Rectangle 43"/>
          <p:cNvSpPr/>
          <p:nvPr/>
        </p:nvSpPr>
        <p:spPr bwMode="auto">
          <a:xfrm>
            <a:off x="1105720" y="5239841"/>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10307" y="5239841"/>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Integration with compute </a:t>
            </a:r>
            <a:r>
              <a:rPr lang="en-US" sz="2666" dirty="0" err="1">
                <a:solidFill>
                  <a:srgbClr val="FFFFFF">
                    <a:alpha val="99000"/>
                  </a:srgbClr>
                </a:solidFill>
              </a:rPr>
              <a:t>PaaS</a:t>
            </a:r>
            <a:endParaRPr lang="en-US" sz="2666" dirty="0">
              <a:solidFill>
                <a:srgbClr val="FFFFFF">
                  <a:alpha val="99000"/>
                </a:srgbClr>
              </a:solidFill>
            </a:endParaRPr>
          </a:p>
        </p:txBody>
      </p:sp>
      <p:sp>
        <p:nvSpPr>
          <p:cNvPr id="48" name="Freeform 79"/>
          <p:cNvSpPr>
            <a:spLocks noEditPoints="1"/>
          </p:cNvSpPr>
          <p:nvPr/>
        </p:nvSpPr>
        <p:spPr bwMode="black">
          <a:xfrm>
            <a:off x="1295998"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dirty="0">
              <a:solidFill>
                <a:srgbClr val="505050"/>
              </a:solidFill>
            </a:endParaRPr>
          </a:p>
        </p:txBody>
      </p:sp>
      <p:sp>
        <p:nvSpPr>
          <p:cNvPr id="49" name="Freeform 73"/>
          <p:cNvSpPr>
            <a:spLocks noEditPoints="1"/>
          </p:cNvSpPr>
          <p:nvPr/>
        </p:nvSpPr>
        <p:spPr bwMode="black">
          <a:xfrm>
            <a:off x="1219769"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0" name="Freeform 80"/>
          <p:cNvSpPr>
            <a:spLocks noEditPoints="1"/>
          </p:cNvSpPr>
          <p:nvPr/>
        </p:nvSpPr>
        <p:spPr bwMode="black">
          <a:xfrm>
            <a:off x="1255621"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1" name="Freeform 24"/>
          <p:cNvSpPr>
            <a:spLocks noEditPoints="1"/>
          </p:cNvSpPr>
          <p:nvPr/>
        </p:nvSpPr>
        <p:spPr bwMode="black">
          <a:xfrm>
            <a:off x="1226694" y="5402542"/>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683"/>
            <a:endParaRPr lang="en-US" sz="3199">
              <a:solidFill>
                <a:srgbClr val="505050"/>
              </a:solidFill>
            </a:endParaRPr>
          </a:p>
        </p:txBody>
      </p:sp>
      <p:sp>
        <p:nvSpPr>
          <p:cNvPr id="52" name="Freeform 53"/>
          <p:cNvSpPr>
            <a:spLocks noEditPoints="1"/>
          </p:cNvSpPr>
          <p:nvPr/>
        </p:nvSpPr>
        <p:spPr bwMode="black">
          <a:xfrm>
            <a:off x="1266360" y="1566120"/>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683"/>
            <a:endParaRPr lang="en-US" sz="3199">
              <a:solidFill>
                <a:srgbClr val="505050"/>
              </a:solidFill>
            </a:endParaRPr>
          </a:p>
        </p:txBody>
      </p:sp>
      <p:sp>
        <p:nvSpPr>
          <p:cNvPr id="53" name="Freeform 25"/>
          <p:cNvSpPr>
            <a:spLocks noEditPoints="1"/>
          </p:cNvSpPr>
          <p:nvPr/>
        </p:nvSpPr>
        <p:spPr bwMode="black">
          <a:xfrm>
            <a:off x="1187897"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Tree>
    <p:extLst>
      <p:ext uri="{BB962C8B-B14F-4D97-AF65-F5344CB8AC3E}">
        <p14:creationId xmlns:p14="http://schemas.microsoft.com/office/powerpoint/2010/main" val="119438148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5063"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nvPr>
        </p:nvGraphicFramePr>
        <p:xfrm>
          <a:off x="1169683" y="1499104"/>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60226"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Linux Offering</a:t>
            </a:r>
          </a:p>
        </p:txBody>
      </p:sp>
      <p:sp>
        <p:nvSpPr>
          <p:cNvPr id="13" name="Freeform 84"/>
          <p:cNvSpPr>
            <a:spLocks noEditPoints="1"/>
          </p:cNvSpPr>
          <p:nvPr/>
        </p:nvSpPr>
        <p:spPr bwMode="black">
          <a:xfrm>
            <a:off x="10154132" y="4786685"/>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5424"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9739"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4361"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5424" y="4786687"/>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9738" y="4788162"/>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7746" y="4760641"/>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8984" y="4760642"/>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8984"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1490542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2581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28661" y="867829"/>
            <a:ext cx="2757508" cy="2756791"/>
          </a:xfrm>
          <a:prstGeom prst="rect">
            <a:avLst/>
          </a:prstGeom>
          <a:effectLst>
            <a:outerShdw blurRad="50800" dist="50800" dir="5400000" algn="ctr" rotWithShape="0">
              <a:schemeClr val="bg1">
                <a:alpha val="13000"/>
              </a:schemeClr>
            </a:outerShdw>
          </a:effectLst>
        </p:spPr>
      </p:pic>
      <p:sp>
        <p:nvSpPr>
          <p:cNvPr id="12" name="Rectangle 11"/>
          <p:cNvSpPr/>
          <p:nvPr/>
        </p:nvSpPr>
        <p:spPr bwMode="auto">
          <a:xfrm>
            <a:off x="3134011" y="1456625"/>
            <a:ext cx="8515460"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ctr" anchorCtr="0" compatLnSpc="1">
            <a:prstTxWarp prst="textNoShape">
              <a:avLst/>
            </a:prstTxWarp>
          </a:bodyPr>
          <a:lstStyle/>
          <a:p>
            <a:pPr defTabSz="1218714" fontAlgn="base">
              <a:spcBef>
                <a:spcPct val="0"/>
              </a:spcBef>
              <a:spcAft>
                <a:spcPct val="0"/>
              </a:spcAft>
              <a:buClr>
                <a:srgbClr val="FFFF99"/>
              </a:buClr>
              <a:buSzPct val="120000"/>
              <a:defRPr/>
            </a:pPr>
            <a:r>
              <a:rPr lang="en-US" sz="5467" spc="-100" dirty="0">
                <a:ln w="3175">
                  <a:noFill/>
                </a:ln>
                <a:gradFill>
                  <a:gsLst>
                    <a:gs pos="0">
                      <a:srgbClr val="292929"/>
                    </a:gs>
                    <a:gs pos="100000">
                      <a:srgbClr val="292929"/>
                    </a:gs>
                  </a:gsLst>
                  <a:lin ang="5400000" scaled="0"/>
                </a:gradFill>
                <a:ea typeface="Segoe UI" pitchFamily="34" charset="0"/>
                <a:cs typeface="Segoe UI" pitchFamily="34" charset="0"/>
              </a:rPr>
              <a:t>Windows Azure Web Sites</a:t>
            </a:r>
            <a:endParaRPr lang="en-US" altLang="zh-CN" sz="5467" spc="-100" dirty="0">
              <a:ln w="3175">
                <a:noFill/>
              </a:ln>
              <a:gradFill>
                <a:gsLst>
                  <a:gs pos="0">
                    <a:srgbClr val="292929"/>
                  </a:gs>
                  <a:gs pos="100000">
                    <a:srgbClr val="292929"/>
                  </a:gs>
                </a:gsLst>
                <a:lin ang="5400000" scaled="0"/>
              </a:gradFill>
              <a:ea typeface="Segoe UI" pitchFamily="34" charset="0"/>
              <a:cs typeface="Segoe UI" pitchFamily="34" charset="0"/>
            </a:endParaRPr>
          </a:p>
        </p:txBody>
      </p:sp>
      <p:sp>
        <p:nvSpPr>
          <p:cNvPr id="6" name="Rectangle 5"/>
          <p:cNvSpPr/>
          <p:nvPr/>
        </p:nvSpPr>
        <p:spPr bwMode="auto">
          <a:xfrm>
            <a:off x="3134011" y="2400651"/>
            <a:ext cx="8515460" cy="5334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8" tIns="0" rIns="121848" bIns="0" numCol="1" rtlCol="0" anchor="t" anchorCtr="0" compatLnSpc="1">
            <a:prstTxWarp prst="textNoShape">
              <a:avLst/>
            </a:prstTxWarp>
          </a:bodyPr>
          <a:lstStyle/>
          <a:p>
            <a:pPr defTabSz="1218714" fontAlgn="base">
              <a:spcBef>
                <a:spcPct val="0"/>
              </a:spcBef>
              <a:spcAft>
                <a:spcPct val="0"/>
              </a:spcAft>
              <a:buClr>
                <a:srgbClr val="FFFF99"/>
              </a:buClr>
              <a:buSzPct val="120000"/>
              <a:defRPr/>
            </a:pPr>
            <a:r>
              <a:rPr lang="en-US" sz="3600" spc="-100" dirty="0">
                <a:ln w="3175">
                  <a:noFill/>
                </a:ln>
                <a:gradFill>
                  <a:gsLst>
                    <a:gs pos="0">
                      <a:srgbClr val="292929"/>
                    </a:gs>
                    <a:gs pos="100000">
                      <a:srgbClr val="292929"/>
                    </a:gs>
                  </a:gsLst>
                  <a:lin ang="5400000" scaled="0"/>
                </a:gradFill>
                <a:ea typeface="Segoe UI" pitchFamily="34" charset="0"/>
                <a:cs typeface="Segoe UI" pitchFamily="34" charset="0"/>
              </a:rPr>
              <a:t> powerful web sites in seconds</a:t>
            </a:r>
            <a:endParaRPr lang="en-US" altLang="zh-CN" sz="3600" spc="-100" dirty="0">
              <a:ln w="3175">
                <a:noFill/>
              </a:ln>
              <a:gradFill>
                <a:gsLst>
                  <a:gs pos="0">
                    <a:srgbClr val="292929"/>
                  </a:gs>
                  <a:gs pos="100000">
                    <a:srgbClr val="292929"/>
                  </a:gs>
                </a:gsLst>
                <a:lin ang="5400000" scaled="0"/>
              </a:gradFill>
              <a:ea typeface="Segoe UI" pitchFamily="34" charset="0"/>
              <a:cs typeface="Segoe UI" pitchFamily="34" charset="0"/>
            </a:endParaRPr>
          </a:p>
        </p:txBody>
      </p:sp>
      <p:grpSp>
        <p:nvGrpSpPr>
          <p:cNvPr id="18" name="Group 17"/>
          <p:cNvGrpSpPr/>
          <p:nvPr/>
        </p:nvGrpSpPr>
        <p:grpSpPr>
          <a:xfrm>
            <a:off x="335631" y="4319057"/>
            <a:ext cx="3778653" cy="2365137"/>
            <a:chOff x="335543" y="3872726"/>
            <a:chExt cx="3777669" cy="2365137"/>
          </a:xfrm>
        </p:grpSpPr>
        <p:sp>
          <p:nvSpPr>
            <p:cNvPr id="2" name="Rectangle 1"/>
            <p:cNvSpPr/>
            <p:nvPr/>
          </p:nvSpPr>
          <p:spPr bwMode="auto">
            <a:xfrm>
              <a:off x="335543" y="3872727"/>
              <a:ext cx="3777669" cy="883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err="1">
                <a:gradFill>
                  <a:gsLst>
                    <a:gs pos="0">
                      <a:srgbClr val="292929"/>
                    </a:gs>
                    <a:gs pos="100000">
                      <a:srgbClr val="292929"/>
                    </a:gs>
                  </a:gsLst>
                  <a:lin ang="5400000" scaled="0"/>
                </a:gradFill>
              </a:endParaRPr>
            </a:p>
          </p:txBody>
        </p:sp>
        <p:sp>
          <p:nvSpPr>
            <p:cNvPr id="7" name="Rectangle 6"/>
            <p:cNvSpPr/>
            <p:nvPr/>
          </p:nvSpPr>
          <p:spPr bwMode="auto">
            <a:xfrm>
              <a:off x="335543" y="3872726"/>
              <a:ext cx="3777669" cy="994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914084" fontAlgn="base">
                <a:spcBef>
                  <a:spcPct val="0"/>
                </a:spcBef>
                <a:spcAft>
                  <a:spcPct val="0"/>
                </a:spcAft>
              </a:pPr>
              <a:r>
                <a:rPr lang="en-US" sz="3600" dirty="0">
                  <a:gradFill>
                    <a:gsLst>
                      <a:gs pos="0">
                        <a:srgbClr val="292929"/>
                      </a:gs>
                      <a:gs pos="100000">
                        <a:srgbClr val="292929"/>
                      </a:gs>
                    </a:gsLst>
                    <a:lin ang="5400000" scaled="0"/>
                  </a:gradFill>
                </a:rPr>
                <a:t>start simple</a:t>
              </a:r>
              <a:endParaRPr lang="en-US" altLang="zh-CN" sz="3600" dirty="0">
                <a:gradFill>
                  <a:gsLst>
                    <a:gs pos="0">
                      <a:srgbClr val="292929"/>
                    </a:gs>
                    <a:gs pos="100000">
                      <a:srgbClr val="292929"/>
                    </a:gs>
                  </a:gsLst>
                  <a:lin ang="5400000" scaled="0"/>
                </a:gradFill>
              </a:endParaRPr>
            </a:p>
          </p:txBody>
        </p:sp>
        <p:sp>
          <p:nvSpPr>
            <p:cNvPr id="8" name="Rectangle 7"/>
            <p:cNvSpPr/>
            <p:nvPr/>
          </p:nvSpPr>
          <p:spPr bwMode="auto">
            <a:xfrm>
              <a:off x="335543" y="4811570"/>
              <a:ext cx="3572428" cy="1426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t" anchorCtr="0" compatLnSpc="1">
              <a:prstTxWarp prst="textNoShape">
                <a:avLst/>
              </a:prstTxWarp>
            </a:bodyPr>
            <a:lstStyle/>
            <a:p>
              <a:pPr defTabSz="914084" fontAlgn="base">
                <a:spcBef>
                  <a:spcPct val="0"/>
                </a:spcBef>
                <a:spcAft>
                  <a:spcPct val="0"/>
                </a:spcAft>
              </a:pPr>
              <a:r>
                <a:rPr lang="en-US" sz="2000" dirty="0">
                  <a:gradFill>
                    <a:gsLst>
                      <a:gs pos="0">
                        <a:srgbClr val="292929"/>
                      </a:gs>
                      <a:gs pos="100000">
                        <a:srgbClr val="292929"/>
                      </a:gs>
                    </a:gsLst>
                    <a:lin ang="5400000" scaled="0"/>
                  </a:gradFill>
                </a:rPr>
                <a:t>start free, scale up and out as you go, friction-free and without the headaches</a:t>
              </a:r>
              <a:endParaRPr lang="en-US" altLang="zh-CN" sz="2000" dirty="0">
                <a:gradFill>
                  <a:gsLst>
                    <a:gs pos="0">
                      <a:srgbClr val="292929"/>
                    </a:gs>
                    <a:gs pos="100000">
                      <a:srgbClr val="292929"/>
                    </a:gs>
                  </a:gsLst>
                  <a:lin ang="5400000" scaled="0"/>
                </a:gradFill>
              </a:endParaRPr>
            </a:p>
          </p:txBody>
        </p:sp>
      </p:grpSp>
      <p:grpSp>
        <p:nvGrpSpPr>
          <p:cNvPr id="19" name="Group 18"/>
          <p:cNvGrpSpPr/>
          <p:nvPr/>
        </p:nvGrpSpPr>
        <p:grpSpPr>
          <a:xfrm>
            <a:off x="4206674" y="4319052"/>
            <a:ext cx="3778653" cy="2371573"/>
            <a:chOff x="4205578" y="3872726"/>
            <a:chExt cx="3777669" cy="2371573"/>
          </a:xfrm>
        </p:grpSpPr>
        <p:sp>
          <p:nvSpPr>
            <p:cNvPr id="14" name="Rectangle 13"/>
            <p:cNvSpPr/>
            <p:nvPr/>
          </p:nvSpPr>
          <p:spPr bwMode="auto">
            <a:xfrm>
              <a:off x="4205578" y="3872726"/>
              <a:ext cx="3777669" cy="883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rgbClr val="292929"/>
                    </a:gs>
                    <a:gs pos="100000">
                      <a:srgbClr val="292929"/>
                    </a:gs>
                  </a:gsLst>
                  <a:lin ang="5400000" scaled="0"/>
                </a:gradFill>
                <a:ea typeface="Segoe UI" pitchFamily="34" charset="0"/>
                <a:cs typeface="Segoe UI" pitchFamily="34" charset="0"/>
              </a:endParaRPr>
            </a:p>
          </p:txBody>
        </p:sp>
        <p:sp>
          <p:nvSpPr>
            <p:cNvPr id="9" name="Rectangle 8"/>
            <p:cNvSpPr/>
            <p:nvPr/>
          </p:nvSpPr>
          <p:spPr bwMode="auto">
            <a:xfrm>
              <a:off x="4205578"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rgbClr val="292929"/>
                      </a:gs>
                      <a:gs pos="100000">
                        <a:srgbClr val="292929"/>
                      </a:gs>
                    </a:gsLst>
                    <a:lin ang="5400000" scaled="0"/>
                  </a:gradFill>
                </a:rPr>
                <a:t>code smart</a:t>
              </a:r>
              <a:endParaRPr lang="en-US" altLang="zh-CN" sz="3600" dirty="0">
                <a:gradFill>
                  <a:gsLst>
                    <a:gs pos="0">
                      <a:srgbClr val="292929"/>
                    </a:gs>
                    <a:gs pos="100000">
                      <a:srgbClr val="292929"/>
                    </a:gs>
                  </a:gsLst>
                  <a:lin ang="5400000" scaled="0"/>
                </a:gradFill>
              </a:endParaRPr>
            </a:p>
          </p:txBody>
        </p:sp>
        <p:sp>
          <p:nvSpPr>
            <p:cNvPr id="11" name="Rectangle 10"/>
            <p:cNvSpPr/>
            <p:nvPr/>
          </p:nvSpPr>
          <p:spPr bwMode="auto">
            <a:xfrm>
              <a:off x="4205578" y="4818006"/>
              <a:ext cx="3621251"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defTabSz="914084" fontAlgn="base">
                <a:spcBef>
                  <a:spcPct val="0"/>
                </a:spcBef>
                <a:spcAft>
                  <a:spcPct val="0"/>
                </a:spcAft>
                <a:buClr>
                  <a:srgbClr val="FFFF99"/>
                </a:buClr>
                <a:buSzPct val="120000"/>
                <a:defRPr/>
              </a:pPr>
              <a:r>
                <a:rPr lang="en-US" sz="2000" dirty="0">
                  <a:gradFill>
                    <a:gsLst>
                      <a:gs pos="0">
                        <a:srgbClr val="292929"/>
                      </a:gs>
                      <a:gs pos="100000">
                        <a:srgbClr val="292929"/>
                      </a:gs>
                    </a:gsLst>
                    <a:lin ang="5400000" scaled="0"/>
                  </a:gradFill>
                </a:rPr>
                <a:t>with classic asp, asp.net, </a:t>
              </a:r>
              <a:r>
                <a:rPr lang="en-US" sz="2000" dirty="0" err="1">
                  <a:gradFill>
                    <a:gsLst>
                      <a:gs pos="0">
                        <a:srgbClr val="292929"/>
                      </a:gs>
                      <a:gs pos="100000">
                        <a:srgbClr val="292929"/>
                      </a:gs>
                    </a:gsLst>
                    <a:lin ang="5400000" scaled="0"/>
                  </a:gradFill>
                </a:rPr>
                <a:t>php</a:t>
              </a:r>
              <a:r>
                <a:rPr lang="en-US" sz="2000" dirty="0">
                  <a:gradFill>
                    <a:gsLst>
                      <a:gs pos="0">
                        <a:srgbClr val="292929"/>
                      </a:gs>
                      <a:gs pos="100000">
                        <a:srgbClr val="292929"/>
                      </a:gs>
                    </a:gsLst>
                    <a:lin ang="5400000" scaled="0"/>
                  </a:gradFill>
                </a:rPr>
                <a:t> or node.js, develop on Windows, OSX or Linux</a:t>
              </a:r>
              <a:endParaRPr lang="en-US" altLang="zh-CN" sz="2000" dirty="0">
                <a:gradFill>
                  <a:gsLst>
                    <a:gs pos="0">
                      <a:srgbClr val="292929"/>
                    </a:gs>
                    <a:gs pos="100000">
                      <a:srgbClr val="292929"/>
                    </a:gs>
                  </a:gsLst>
                  <a:lin ang="5400000" scaled="0"/>
                </a:gradFill>
              </a:endParaRPr>
            </a:p>
          </p:txBody>
        </p:sp>
      </p:grpSp>
      <p:grpSp>
        <p:nvGrpSpPr>
          <p:cNvPr id="20" name="Group 19"/>
          <p:cNvGrpSpPr/>
          <p:nvPr/>
        </p:nvGrpSpPr>
        <p:grpSpPr>
          <a:xfrm>
            <a:off x="8077717" y="4319057"/>
            <a:ext cx="3856135" cy="2376023"/>
            <a:chOff x="8075613" y="3872726"/>
            <a:chExt cx="3855130" cy="2376022"/>
          </a:xfrm>
        </p:grpSpPr>
        <p:sp>
          <p:nvSpPr>
            <p:cNvPr id="15" name="Rectangle 14"/>
            <p:cNvSpPr/>
            <p:nvPr/>
          </p:nvSpPr>
          <p:spPr bwMode="auto">
            <a:xfrm>
              <a:off x="8075613" y="3872726"/>
              <a:ext cx="3777669" cy="8838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084" fontAlgn="base">
                <a:spcBef>
                  <a:spcPct val="0"/>
                </a:spcBef>
                <a:spcAft>
                  <a:spcPct val="0"/>
                </a:spcAft>
              </a:pPr>
              <a:endParaRPr lang="en-US" sz="2400" dirty="0" err="1">
                <a:gradFill>
                  <a:gsLst>
                    <a:gs pos="0">
                      <a:srgbClr val="292929"/>
                    </a:gs>
                    <a:gs pos="100000">
                      <a:srgbClr val="292929"/>
                    </a:gs>
                  </a:gsLst>
                  <a:lin ang="5400000" scaled="0"/>
                </a:gradFill>
                <a:ea typeface="Segoe UI" pitchFamily="34" charset="0"/>
                <a:cs typeface="Segoe UI" pitchFamily="34" charset="0"/>
              </a:endParaRPr>
            </a:p>
          </p:txBody>
        </p:sp>
        <p:sp>
          <p:nvSpPr>
            <p:cNvPr id="10" name="Rectangle 9"/>
            <p:cNvSpPr/>
            <p:nvPr/>
          </p:nvSpPr>
          <p:spPr bwMode="auto">
            <a:xfrm>
              <a:off x="8075613"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ctr" anchorCtr="0" compatLnSpc="1">
              <a:prstTxWarp prst="textNoShape">
                <a:avLst/>
              </a:prstTxWarp>
            </a:bodyPr>
            <a:lstStyle/>
            <a:p>
              <a:pPr defTabSz="914084" fontAlgn="base">
                <a:spcBef>
                  <a:spcPct val="0"/>
                </a:spcBef>
                <a:spcAft>
                  <a:spcPct val="0"/>
                </a:spcAft>
                <a:buClr>
                  <a:srgbClr val="FFFF99"/>
                </a:buClr>
                <a:buSzPct val="120000"/>
                <a:defRPr/>
              </a:pPr>
              <a:r>
                <a:rPr lang="en-US" sz="3600" dirty="0">
                  <a:gradFill>
                    <a:gsLst>
                      <a:gs pos="0">
                        <a:srgbClr val="292929"/>
                      </a:gs>
                      <a:gs pos="100000">
                        <a:srgbClr val="292929"/>
                      </a:gs>
                    </a:gsLst>
                    <a:lin ang="5400000" scaled="0"/>
                  </a:gradFill>
                </a:rPr>
                <a:t>go live</a:t>
              </a:r>
              <a:endParaRPr lang="en-US" altLang="zh-CN" sz="3600" dirty="0">
                <a:gradFill>
                  <a:gsLst>
                    <a:gs pos="0">
                      <a:srgbClr val="292929"/>
                    </a:gs>
                    <a:gs pos="100000">
                      <a:srgbClr val="292929"/>
                    </a:gs>
                  </a:gsLst>
                  <a:lin ang="5400000" scaled="0"/>
                </a:gradFill>
              </a:endParaRPr>
            </a:p>
          </p:txBody>
        </p:sp>
        <p:sp>
          <p:nvSpPr>
            <p:cNvPr id="16" name="Rectangle 15"/>
            <p:cNvSpPr/>
            <p:nvPr/>
          </p:nvSpPr>
          <p:spPr bwMode="auto">
            <a:xfrm>
              <a:off x="8075613" y="4822455"/>
              <a:ext cx="3855130"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2464" tIns="0" rIns="162464" bIns="0" numCol="1" rtlCol="0" anchor="t" anchorCtr="0" compatLnSpc="1">
              <a:prstTxWarp prst="textNoShape">
                <a:avLst/>
              </a:prstTxWarp>
            </a:bodyPr>
            <a:lstStyle/>
            <a:p>
              <a:pPr defTabSz="1218714" fontAlgn="base">
                <a:spcBef>
                  <a:spcPct val="0"/>
                </a:spcBef>
                <a:spcAft>
                  <a:spcPct val="0"/>
                </a:spcAft>
                <a:buClr>
                  <a:srgbClr val="FFFF99"/>
                </a:buClr>
                <a:buSzPct val="120000"/>
                <a:defRPr/>
              </a:pPr>
              <a:r>
                <a:rPr lang="en-US" sz="2000" dirty="0">
                  <a:gradFill>
                    <a:gsLst>
                      <a:gs pos="0">
                        <a:srgbClr val="292929"/>
                      </a:gs>
                      <a:gs pos="100000">
                        <a:srgbClr val="292929"/>
                      </a:gs>
                    </a:gsLst>
                    <a:lin ang="5400000" scaled="0"/>
                  </a:gradFill>
                </a:rPr>
                <a:t>deploy live in seconds, easily monitor performance, rapidly diagnose and fix issues</a:t>
              </a:r>
              <a:endParaRPr lang="en-US" altLang="zh-CN" sz="2000" dirty="0">
                <a:gradFill>
                  <a:gsLst>
                    <a:gs pos="0">
                      <a:srgbClr val="292929"/>
                    </a:gs>
                    <a:gs pos="100000">
                      <a:srgbClr val="292929"/>
                    </a:gs>
                  </a:gsLst>
                  <a:lin ang="5400000" scaled="0"/>
                </a:gradFill>
              </a:endParaRPr>
            </a:p>
          </p:txBody>
        </p:sp>
      </p:grpSp>
    </p:spTree>
    <p:extLst>
      <p:ext uri="{BB962C8B-B14F-4D97-AF65-F5344CB8AC3E}">
        <p14:creationId xmlns:p14="http://schemas.microsoft.com/office/powerpoint/2010/main" val="676988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223" y="1959617"/>
            <a:ext cx="3004923" cy="3342453"/>
          </a:xfrm>
          <a:prstGeom prst="rect">
            <a:avLst/>
          </a:prstGeom>
          <a:noFill/>
        </p:spPr>
        <p:txBody>
          <a:bodyPr wrap="square" lIns="182880" tIns="146304" rIns="182880" bIns="146304" rtlCol="0">
            <a:spAutoFit/>
          </a:bodyPr>
          <a:lstStyle/>
          <a:p>
            <a:pPr defTabSz="1218987">
              <a:spcBef>
                <a:spcPts val="600"/>
              </a:spcBef>
            </a:pPr>
            <a:r>
              <a:rPr lang="en-US" sz="2400" dirty="0">
                <a:solidFill>
                  <a:srgbClr val="00188F"/>
                </a:solidFill>
              </a:rPr>
              <a:t>Cloud Service is a…</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Service Model</a:t>
            </a:r>
          </a:p>
          <a:p>
            <a:pPr defTabSz="1218987">
              <a:spcBef>
                <a:spcPts val="600"/>
              </a:spcBef>
            </a:pPr>
            <a:r>
              <a:rPr lang="en-US" sz="2400" dirty="0">
                <a:gradFill>
                  <a:gsLst>
                    <a:gs pos="2917">
                      <a:srgbClr val="505050"/>
                    </a:gs>
                    <a:gs pos="30000">
                      <a:srgbClr val="505050"/>
                    </a:gs>
                  </a:gsLst>
                  <a:lin ang="5400000" scaled="0"/>
                </a:gradFill>
              </a:rPr>
              <a:t>	</a:t>
            </a:r>
            <a:r>
              <a:rPr lang="en-US" sz="2400" dirty="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8829" y="2334599"/>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590" y="896"/>
          <a:ext cx="158751" cy="158709"/>
        </p:xfrm>
        <a:graphic>
          <a:graphicData uri="http://schemas.openxmlformats.org/presentationml/2006/ole">
            <mc:AlternateContent xmlns:mc="http://schemas.openxmlformats.org/markup-compatibility/2006">
              <mc:Choice xmlns:v="urn:schemas-microsoft-com:vml" Requires="v">
                <p:oleObj spid="_x0000_s1032"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590" y="896"/>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a:t>Cloud Services, Roles, and Instances</a:t>
            </a:r>
            <a:br>
              <a:rPr lang="en-US" sz="5400" dirty="0"/>
            </a:br>
            <a:endParaRPr lang="en-US" sz="4000" dirty="0">
              <a:solidFill>
                <a:schemeClr val="tx2">
                  <a:alpha val="99000"/>
                </a:schemeClr>
              </a:solidFill>
            </a:endParaRPr>
          </a:p>
        </p:txBody>
      </p:sp>
      <p:sp>
        <p:nvSpPr>
          <p:cNvPr id="11" name="TextBox 10"/>
          <p:cNvSpPr txBox="1"/>
          <p:nvPr/>
        </p:nvSpPr>
        <p:spPr>
          <a:xfrm rot="16200000">
            <a:off x="11100453"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41101" y="2851593"/>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5648"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41101"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3098" y="1371497"/>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21571" y="2365968"/>
            <a:ext cx="1256575" cy="1256575"/>
          </a:xfrm>
          <a:prstGeom prst="rect">
            <a:avLst/>
          </a:prstGeom>
        </p:spPr>
      </p:pic>
      <p:sp>
        <p:nvSpPr>
          <p:cNvPr id="35" name="Rectangle 34"/>
          <p:cNvSpPr/>
          <p:nvPr>
            <p:custDataLst>
              <p:tags r:id="rId4"/>
            </p:custDataLst>
          </p:nvPr>
        </p:nvSpPr>
        <p:spPr bwMode="auto">
          <a:xfrm>
            <a:off x="4036318"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1</a:t>
            </a: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600" y="2358211"/>
            <a:ext cx="1256575" cy="1256575"/>
          </a:xfrm>
          <a:prstGeom prst="rect">
            <a:avLst/>
          </a:prstGeom>
        </p:spPr>
      </p:pic>
      <p:sp>
        <p:nvSpPr>
          <p:cNvPr id="37" name="Rectangle 36"/>
          <p:cNvSpPr/>
          <p:nvPr>
            <p:custDataLst>
              <p:tags r:id="rId5"/>
            </p:custDataLst>
          </p:nvPr>
        </p:nvSpPr>
        <p:spPr bwMode="auto">
          <a:xfrm>
            <a:off x="6293347"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2</a:t>
            </a:r>
          </a:p>
        </p:txBody>
      </p:sp>
      <p:sp>
        <p:nvSpPr>
          <p:cNvPr id="39" name="Rectangle 38"/>
          <p:cNvSpPr/>
          <p:nvPr>
            <p:custDataLst>
              <p:tags r:id="rId6"/>
            </p:custDataLst>
          </p:nvPr>
        </p:nvSpPr>
        <p:spPr bwMode="auto">
          <a:xfrm>
            <a:off x="8563576"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3</a:t>
            </a:r>
          </a:p>
        </p:txBody>
      </p:sp>
      <p:sp>
        <p:nvSpPr>
          <p:cNvPr id="4" name="TextBox 3"/>
          <p:cNvSpPr txBox="1"/>
          <p:nvPr/>
        </p:nvSpPr>
        <p:spPr>
          <a:xfrm>
            <a:off x="3853099"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a:gradFill>
                  <a:gsLst>
                    <a:gs pos="2917">
                      <a:srgbClr val="505050"/>
                    </a:gs>
                    <a:gs pos="30000">
                      <a:srgbClr val="505050"/>
                    </a:gs>
                  </a:gsLst>
                  <a:lin ang="5400000" scaled="0"/>
                </a:gradFill>
              </a:rPr>
              <a:t>WEB ROLE</a:t>
            </a:r>
          </a:p>
        </p:txBody>
      </p:sp>
      <p:sp>
        <p:nvSpPr>
          <p:cNvPr id="45" name="Rectangle 44"/>
          <p:cNvSpPr/>
          <p:nvPr/>
        </p:nvSpPr>
        <p:spPr bwMode="auto">
          <a:xfrm>
            <a:off x="3853098" y="4224113"/>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21571" y="5218584"/>
            <a:ext cx="1256575" cy="1256575"/>
          </a:xfrm>
          <a:prstGeom prst="rect">
            <a:avLst/>
          </a:prstGeom>
        </p:spPr>
      </p:pic>
      <p:sp>
        <p:nvSpPr>
          <p:cNvPr id="47" name="Rectangle 46"/>
          <p:cNvSpPr/>
          <p:nvPr>
            <p:custDataLst>
              <p:tags r:id="rId7"/>
            </p:custDataLst>
          </p:nvPr>
        </p:nvSpPr>
        <p:spPr bwMode="auto">
          <a:xfrm>
            <a:off x="4036318"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4</a:t>
            </a: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600" y="5210827"/>
            <a:ext cx="1256575" cy="1256575"/>
          </a:xfrm>
          <a:prstGeom prst="rect">
            <a:avLst/>
          </a:prstGeom>
        </p:spPr>
      </p:pic>
      <p:sp>
        <p:nvSpPr>
          <p:cNvPr id="49" name="Rectangle 48"/>
          <p:cNvSpPr/>
          <p:nvPr>
            <p:custDataLst>
              <p:tags r:id="rId8"/>
            </p:custDataLst>
          </p:nvPr>
        </p:nvSpPr>
        <p:spPr bwMode="auto">
          <a:xfrm>
            <a:off x="6293347"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5</a:t>
            </a: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8829" y="5187215"/>
            <a:ext cx="1256575" cy="1256575"/>
          </a:xfrm>
          <a:prstGeom prst="rect">
            <a:avLst/>
          </a:prstGeom>
        </p:spPr>
      </p:pic>
      <p:sp>
        <p:nvSpPr>
          <p:cNvPr id="51" name="Rectangle 50"/>
          <p:cNvSpPr/>
          <p:nvPr>
            <p:custDataLst>
              <p:tags r:id="rId9"/>
            </p:custDataLst>
          </p:nvPr>
        </p:nvSpPr>
        <p:spPr bwMode="auto">
          <a:xfrm>
            <a:off x="8563576"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a:t>
            </a:r>
          </a:p>
        </p:txBody>
      </p:sp>
      <p:sp>
        <p:nvSpPr>
          <p:cNvPr id="52" name="TextBox 51"/>
          <p:cNvSpPr txBox="1"/>
          <p:nvPr/>
        </p:nvSpPr>
        <p:spPr>
          <a:xfrm>
            <a:off x="3853099"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a:gradFill>
                  <a:gsLst>
                    <a:gs pos="2917">
                      <a:srgbClr val="505050"/>
                    </a:gs>
                    <a:gs pos="30000">
                      <a:srgbClr val="505050"/>
                    </a:gs>
                  </a:gsLst>
                  <a:lin ang="5400000" scaled="0"/>
                </a:gradFill>
              </a:rPr>
              <a:t>WORKER ROLE</a:t>
            </a:r>
          </a:p>
        </p:txBody>
      </p:sp>
      <p:cxnSp>
        <p:nvCxnSpPr>
          <p:cNvPr id="14" name="Straight Connector 13"/>
          <p:cNvCxnSpPr/>
          <p:nvPr/>
        </p:nvCxnSpPr>
        <p:spPr>
          <a:xfrm>
            <a:off x="9570458" y="3421434"/>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7694" y="3450082"/>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9840" y="3450082"/>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3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90" y="896"/>
          <a:ext cx="158751" cy="158709"/>
        </p:xfrm>
        <a:graphic>
          <a:graphicData uri="http://schemas.openxmlformats.org/presentationml/2006/ole">
            <mc:AlternateContent xmlns:mc="http://schemas.openxmlformats.org/markup-compatibility/2006">
              <mc:Choice xmlns:v="urn:schemas-microsoft-com:vml" Requires="v">
                <p:oleObj spid="_x0000_s205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90" y="896"/>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a:t>Cloud Services with Virtual Machines</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3592" y="2457625"/>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20111"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7028"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40103" y="2232014"/>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40103" y="1881937"/>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Service</a:t>
            </a: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5086" y="2895144"/>
            <a:ext cx="1256575" cy="1256575"/>
          </a:xfrm>
          <a:prstGeom prst="rect">
            <a:avLst/>
          </a:prstGeom>
        </p:spPr>
      </p:pic>
      <p:sp>
        <p:nvSpPr>
          <p:cNvPr id="13" name="Rectangle 12"/>
          <p:cNvSpPr/>
          <p:nvPr>
            <p:custDataLst>
              <p:tags r:id="rId4"/>
            </p:custDataLst>
          </p:nvPr>
        </p:nvSpPr>
        <p:spPr bwMode="auto">
          <a:xfrm>
            <a:off x="4609833"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1</a:t>
            </a: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8723" y="2886843"/>
            <a:ext cx="1256575" cy="1256575"/>
          </a:xfrm>
          <a:prstGeom prst="rect">
            <a:avLst/>
          </a:prstGeom>
        </p:spPr>
      </p:pic>
      <p:sp>
        <p:nvSpPr>
          <p:cNvPr id="20" name="Rectangle 19"/>
          <p:cNvSpPr/>
          <p:nvPr>
            <p:custDataLst>
              <p:tags r:id="rId5"/>
            </p:custDataLst>
          </p:nvPr>
        </p:nvSpPr>
        <p:spPr bwMode="auto">
          <a:xfrm>
            <a:off x="6853470"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2</a:t>
            </a: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01284" y="4896964"/>
            <a:ext cx="1256575" cy="1256575"/>
          </a:xfrm>
          <a:prstGeom prst="rect">
            <a:avLst/>
          </a:prstGeom>
        </p:spPr>
      </p:pic>
      <p:sp>
        <p:nvSpPr>
          <p:cNvPr id="30" name="Rectangle 29"/>
          <p:cNvSpPr/>
          <p:nvPr>
            <p:custDataLst>
              <p:tags r:id="rId6"/>
            </p:custDataLst>
          </p:nvPr>
        </p:nvSpPr>
        <p:spPr bwMode="auto">
          <a:xfrm>
            <a:off x="4616031"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3</a:t>
            </a: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51119" y="4896964"/>
            <a:ext cx="1256575" cy="1256575"/>
          </a:xfrm>
          <a:prstGeom prst="rect">
            <a:avLst/>
          </a:prstGeom>
        </p:spPr>
      </p:pic>
      <p:sp>
        <p:nvSpPr>
          <p:cNvPr id="32" name="Rectangle 31"/>
          <p:cNvSpPr/>
          <p:nvPr>
            <p:custDataLst>
              <p:tags r:id="rId7"/>
            </p:custDataLst>
          </p:nvPr>
        </p:nvSpPr>
        <p:spPr bwMode="auto">
          <a:xfrm>
            <a:off x="6865866"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4</a:t>
            </a:r>
          </a:p>
        </p:txBody>
      </p:sp>
    </p:spTree>
    <p:extLst>
      <p:ext uri="{BB962C8B-B14F-4D97-AF65-F5344CB8AC3E}">
        <p14:creationId xmlns:p14="http://schemas.microsoft.com/office/powerpoint/2010/main" val="3549309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Multiple Cloud Services Configuration</a:t>
            </a: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6226" y="3152468"/>
            <a:ext cx="913664" cy="913664"/>
          </a:xfrm>
          <a:prstGeom prst="rect">
            <a:avLst/>
          </a:prstGeom>
          <a:noFill/>
        </p:spPr>
      </p:pic>
      <p:cxnSp>
        <p:nvCxnSpPr>
          <p:cNvPr id="9" name="Elbow Connector 8"/>
          <p:cNvCxnSpPr>
            <a:stCxn id="8" idx="3"/>
          </p:cNvCxnSpPr>
          <p:nvPr/>
        </p:nvCxnSpPr>
        <p:spPr>
          <a:xfrm>
            <a:off x="2149893"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2530"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9251"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60140"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18" name="TextBox 21"/>
          <p:cNvSpPr txBox="1"/>
          <p:nvPr/>
        </p:nvSpPr>
        <p:spPr>
          <a:xfrm>
            <a:off x="1582267"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LB</a:t>
            </a:r>
          </a:p>
        </p:txBody>
      </p:sp>
      <p:cxnSp>
        <p:nvCxnSpPr>
          <p:cNvPr id="22" name="Elbow Connector 21"/>
          <p:cNvCxnSpPr>
            <a:stCxn id="43" idx="3"/>
            <a:endCxn id="8" idx="1"/>
          </p:cNvCxnSpPr>
          <p:nvPr/>
        </p:nvCxnSpPr>
        <p:spPr>
          <a:xfrm>
            <a:off x="1010310" y="3288826"/>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2072"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9893"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7458"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5268" y="2721597"/>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5015" y="2796178"/>
            <a:ext cx="985295" cy="985295"/>
          </a:xfrm>
          <a:prstGeom prst="rect">
            <a:avLst/>
          </a:prstGeom>
          <a:noFill/>
          <a:ln>
            <a:noFill/>
          </a:ln>
        </p:spPr>
      </p:pic>
      <p:cxnSp>
        <p:nvCxnSpPr>
          <p:cNvPr id="46" name="Elbow Connector 45"/>
          <p:cNvCxnSpPr/>
          <p:nvPr/>
        </p:nvCxnSpPr>
        <p:spPr>
          <a:xfrm flipH="1">
            <a:off x="4892140" y="3629763"/>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6620" y="1802986"/>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3" name="Rectangle 52"/>
          <p:cNvSpPr/>
          <p:nvPr/>
        </p:nvSpPr>
        <p:spPr bwMode="auto">
          <a:xfrm>
            <a:off x="7587744" y="1802986"/>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4" name="Rectangle 53"/>
          <p:cNvSpPr/>
          <p:nvPr/>
        </p:nvSpPr>
        <p:spPr bwMode="auto">
          <a:xfrm>
            <a:off x="2280481"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5" name="Rectangle 54"/>
          <p:cNvSpPr/>
          <p:nvPr/>
        </p:nvSpPr>
        <p:spPr bwMode="auto">
          <a:xfrm>
            <a:off x="8790467"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cxnSp>
        <p:nvCxnSpPr>
          <p:cNvPr id="56" name="Straight Connector 55"/>
          <p:cNvCxnSpPr/>
          <p:nvPr/>
        </p:nvCxnSpPr>
        <p:spPr>
          <a:xfrm>
            <a:off x="8765896"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5896"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7515"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sp>
        <p:nvSpPr>
          <p:cNvPr id="59" name="TextBox 66"/>
          <p:cNvSpPr txBox="1"/>
          <p:nvPr/>
        </p:nvSpPr>
        <p:spPr>
          <a:xfrm>
            <a:off x="5603270"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Cloud Service 1</a:t>
            </a:r>
          </a:p>
        </p:txBody>
      </p:sp>
      <p:sp>
        <p:nvSpPr>
          <p:cNvPr id="60" name="TextBox 67"/>
          <p:cNvSpPr txBox="1"/>
          <p:nvPr/>
        </p:nvSpPr>
        <p:spPr>
          <a:xfrm>
            <a:off x="7852292"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Cloud Service 2</a:t>
            </a:r>
          </a:p>
        </p:txBody>
      </p:sp>
      <p:sp>
        <p:nvSpPr>
          <p:cNvPr id="62" name="TextBox 69"/>
          <p:cNvSpPr txBox="1"/>
          <p:nvPr/>
        </p:nvSpPr>
        <p:spPr>
          <a:xfrm>
            <a:off x="5153509"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rgbClr val="00188F"/>
                    </a:gs>
                    <a:gs pos="0">
                      <a:srgbClr val="00188F"/>
                    </a:gs>
                  </a:gsLst>
                  <a:lin ang="5400000" scaled="0"/>
                </a:gradFill>
              </a:rPr>
              <a:t>Azure</a:t>
            </a:r>
          </a:p>
        </p:txBody>
      </p:sp>
      <p:cxnSp>
        <p:nvCxnSpPr>
          <p:cNvPr id="69" name="Straight Connector 68"/>
          <p:cNvCxnSpPr/>
          <p:nvPr/>
        </p:nvCxnSpPr>
        <p:spPr>
          <a:xfrm flipH="1">
            <a:off x="9963182"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7081"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6" name="Rectangle 75"/>
          <p:cNvSpPr/>
          <p:nvPr/>
        </p:nvSpPr>
        <p:spPr>
          <a:xfrm>
            <a:off x="3116156" y="1913344"/>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r>
              <a:rPr lang="en-US" sz="1959" dirty="0">
                <a:solidFill>
                  <a:srgbClr val="505050"/>
                </a:solidFill>
              </a:rPr>
              <a:t>WEB</a:t>
            </a:r>
          </a:p>
        </p:txBody>
      </p:sp>
      <p:sp>
        <p:nvSpPr>
          <p:cNvPr id="81" name="Rectangle 80"/>
          <p:cNvSpPr/>
          <p:nvPr/>
        </p:nvSpPr>
        <p:spPr>
          <a:xfrm>
            <a:off x="5976719"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endParaRPr lang="en-US" sz="1959" dirty="0">
              <a:solidFill>
                <a:srgbClr val="505050"/>
              </a:solidFill>
            </a:endParaRPr>
          </a:p>
          <a:p>
            <a:pPr algn="ctr" defTabSz="1218683"/>
            <a:endParaRPr lang="en-US" sz="1959" dirty="0">
              <a:solidFill>
                <a:srgbClr val="505050"/>
              </a:solidFill>
            </a:endParaRPr>
          </a:p>
          <a:p>
            <a:pPr algn="ctr" defTabSz="1218683"/>
            <a:endParaRPr lang="en-US" sz="1959" dirty="0">
              <a:solidFill>
                <a:srgbClr val="505050"/>
              </a:solidFill>
            </a:endParaRPr>
          </a:p>
          <a:p>
            <a:pPr algn="ctr" defTabSz="1218683"/>
            <a:r>
              <a:rPr lang="en-US" sz="1959" dirty="0">
                <a:solidFill>
                  <a:srgbClr val="505050"/>
                </a:solidFill>
              </a:rPr>
              <a:t>SQL</a:t>
            </a:r>
            <a:br>
              <a:rPr lang="en-US" sz="1959" dirty="0">
                <a:solidFill>
                  <a:srgbClr val="505050"/>
                </a:solidFill>
              </a:rPr>
            </a:br>
            <a:endParaRPr lang="en-US" sz="1959" dirty="0">
              <a:solidFill>
                <a:srgbClr val="505050"/>
              </a:solidFill>
            </a:endParaRPr>
          </a:p>
        </p:txBody>
      </p:sp>
      <p:sp>
        <p:nvSpPr>
          <p:cNvPr id="82" name="Rectangle 81"/>
          <p:cNvSpPr/>
          <p:nvPr/>
        </p:nvSpPr>
        <p:spPr>
          <a:xfrm>
            <a:off x="7865358"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endParaRPr lang="en-US" sz="1799" dirty="0">
              <a:solidFill>
                <a:srgbClr val="505050"/>
              </a:solidFill>
            </a:endParaRPr>
          </a:p>
          <a:p>
            <a:pPr algn="ctr" defTabSz="1218683"/>
            <a:endParaRPr lang="en-US" sz="1799" dirty="0">
              <a:solidFill>
                <a:srgbClr val="505050"/>
              </a:solidFill>
            </a:endParaRPr>
          </a:p>
          <a:p>
            <a:pPr algn="ctr" defTabSz="1218683"/>
            <a:endParaRPr lang="en-US" sz="1799" dirty="0">
              <a:solidFill>
                <a:srgbClr val="505050"/>
              </a:solidFill>
            </a:endParaRPr>
          </a:p>
          <a:p>
            <a:pPr algn="ctr" defTabSz="1218683"/>
            <a:r>
              <a:rPr lang="en-US" sz="1799" dirty="0">
                <a:solidFill>
                  <a:srgbClr val="505050"/>
                </a:solidFill>
              </a:rPr>
              <a:t>AD/DC/DNS</a:t>
            </a:r>
            <a:endParaRPr lang="en-US" sz="1959" dirty="0">
              <a:solidFill>
                <a:srgbClr val="505050"/>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7876" y="4213056"/>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51058" y="4501861"/>
            <a:ext cx="914032" cy="914032"/>
          </a:xfrm>
          <a:prstGeom prst="rect">
            <a:avLst/>
          </a:prstGeom>
          <a:noFill/>
        </p:spPr>
      </p:pic>
      <p:sp>
        <p:nvSpPr>
          <p:cNvPr id="85" name="TextBox 66"/>
          <p:cNvSpPr txBox="1"/>
          <p:nvPr/>
        </p:nvSpPr>
        <p:spPr>
          <a:xfrm>
            <a:off x="10742142" y="5231371"/>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solidFill>
                  <a:srgbClr val="505050"/>
                </a:solidFill>
              </a:rPr>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5" y="2729010"/>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7" y="4688935"/>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6" y="3908302"/>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4322" y="2696470"/>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40577" y="2140672"/>
            <a:ext cx="748093" cy="748093"/>
          </a:xfrm>
          <a:prstGeom prst="rect">
            <a:avLst/>
          </a:prstGeom>
        </p:spPr>
      </p:pic>
      <p:sp>
        <p:nvSpPr>
          <p:cNvPr id="41" name="Freeform 40"/>
          <p:cNvSpPr>
            <a:spLocks noEditPoints="1"/>
          </p:cNvSpPr>
          <p:nvPr/>
        </p:nvSpPr>
        <p:spPr bwMode="black">
          <a:xfrm>
            <a:off x="10378068"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4" name="Freeform 43"/>
          <p:cNvSpPr>
            <a:spLocks noEditPoints="1"/>
          </p:cNvSpPr>
          <p:nvPr/>
        </p:nvSpPr>
        <p:spPr bwMode="black">
          <a:xfrm>
            <a:off x="11223832"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 name="TextBox 3"/>
          <p:cNvSpPr txBox="1"/>
          <p:nvPr/>
        </p:nvSpPr>
        <p:spPr>
          <a:xfrm>
            <a:off x="10428260" y="3074522"/>
            <a:ext cx="1405130" cy="572464"/>
          </a:xfrm>
          <a:prstGeom prst="rect">
            <a:avLst/>
          </a:prstGeom>
          <a:noFill/>
        </p:spPr>
        <p:txBody>
          <a:bodyPr wrap="square" lIns="182880" tIns="146304" rIns="182880" bIns="146304" rtlCol="0">
            <a:spAutoFit/>
          </a:bodyPr>
          <a:lstStyle/>
          <a:p>
            <a:pPr algn="ctr" defTabSz="1218683">
              <a:lnSpc>
                <a:spcPct val="90000"/>
              </a:lnSpc>
            </a:pPr>
            <a:r>
              <a:rPr lang="en-US" sz="2000" dirty="0">
                <a:gradFill>
                  <a:gsLst>
                    <a:gs pos="2917">
                      <a:srgbClr val="505050"/>
                    </a:gs>
                    <a:gs pos="30000">
                      <a:srgbClr val="505050"/>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10967" y="1948377"/>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1053" y="4215050"/>
            <a:ext cx="748093" cy="748093"/>
          </a:xfrm>
          <a:prstGeom prst="rect">
            <a:avLst/>
          </a:prstGeom>
        </p:spPr>
      </p:pic>
    </p:spTree>
    <p:extLst>
      <p:ext uri="{BB962C8B-B14F-4D97-AF65-F5344CB8AC3E}">
        <p14:creationId xmlns:p14="http://schemas.microsoft.com/office/powerpoint/2010/main" val="2689278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20701" y="1492211"/>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rgbClr val="FFFFFF">
                    <a:alpha val="99000"/>
                  </a:srgb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rgbClr val="FFFFFF"/>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27068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8765"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SQL Server2</a:t>
            </a:r>
          </a:p>
        </p:txBody>
      </p:sp>
      <p:sp>
        <p:nvSpPr>
          <p:cNvPr id="55" name="Rectangle 54"/>
          <p:cNvSpPr/>
          <p:nvPr/>
        </p:nvSpPr>
        <p:spPr bwMode="auto">
          <a:xfrm>
            <a:off x="7468765"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SQL Server1</a:t>
            </a:r>
          </a:p>
        </p:txBody>
      </p:sp>
      <p:sp>
        <p:nvSpPr>
          <p:cNvPr id="2" name="Title 1"/>
          <p:cNvSpPr>
            <a:spLocks noGrp="1"/>
          </p:cNvSpPr>
          <p:nvPr>
            <p:ph type="title"/>
          </p:nvPr>
        </p:nvSpPr>
        <p:spPr/>
        <p:txBody>
          <a:bodyPr/>
          <a:lstStyle/>
          <a:p>
            <a:r>
              <a:rPr lang="en-US" sz="5400" dirty="0"/>
              <a:t>End to End Highly Available Solution</a:t>
            </a:r>
            <a:br>
              <a:rPr lang="en-US" sz="5400" dirty="0"/>
            </a:br>
            <a:r>
              <a:rPr lang="en-US" sz="4000" dirty="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5217"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5153"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800241" y="5232988"/>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5153"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800241" y="3277778"/>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1825"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7041" y="3715719"/>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7041" y="4482370"/>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4293"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6300" y="3603663"/>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7249" y="1836427"/>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5153"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9590"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2778"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7537" y="1845661"/>
            <a:ext cx="1010277" cy="221599"/>
          </a:xfrm>
          <a:prstGeom prst="rect">
            <a:avLst/>
          </a:prstGeom>
          <a:noFill/>
        </p:spPr>
        <p:txBody>
          <a:bodyPr wrap="none" lIns="0" tIns="0" rIns="0" bIns="0" rtlCol="0">
            <a:spAutoFit/>
          </a:bodyPr>
          <a:lstStyle/>
          <a:p>
            <a:pPr defTabSz="1218683">
              <a:lnSpc>
                <a:spcPct val="90000"/>
              </a:lnSpc>
              <a:spcBef>
                <a:spcPct val="20000"/>
              </a:spcBef>
              <a:buSzPct val="80000"/>
            </a:pPr>
            <a:r>
              <a:rPr lang="en-US" sz="1600" dirty="0">
                <a:solidFill>
                  <a:srgbClr val="505050">
                    <a:alpha val="99000"/>
                  </a:srgbClr>
                </a:solidFill>
              </a:rPr>
              <a:t>SQL-AVSET</a:t>
            </a:r>
          </a:p>
        </p:txBody>
      </p:sp>
      <p:sp>
        <p:nvSpPr>
          <p:cNvPr id="62" name="TextBox 61"/>
          <p:cNvSpPr txBox="1"/>
          <p:nvPr/>
        </p:nvSpPr>
        <p:spPr>
          <a:xfrm>
            <a:off x="6052226" y="2388420"/>
            <a:ext cx="867610" cy="221599"/>
          </a:xfrm>
          <a:prstGeom prst="rect">
            <a:avLst/>
          </a:prstGeom>
          <a:noFill/>
        </p:spPr>
        <p:txBody>
          <a:bodyPr wrap="none" lIns="0" tIns="0" rIns="0" bIns="0" rtlCol="0">
            <a:spAutoFit/>
          </a:bodyPr>
          <a:lstStyle/>
          <a:p>
            <a:pPr defTabSz="1218683">
              <a:lnSpc>
                <a:spcPct val="90000"/>
              </a:lnSpc>
              <a:spcBef>
                <a:spcPct val="20000"/>
              </a:spcBef>
              <a:buSzPct val="80000"/>
            </a:pPr>
            <a:r>
              <a:rPr lang="en-US" sz="1600" dirty="0">
                <a:solidFill>
                  <a:srgbClr val="505050">
                    <a:alpha val="99000"/>
                  </a:srgb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5612" y="2043412"/>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8997" y="5062041"/>
            <a:ext cx="1240121" cy="1133213"/>
          </a:xfrm>
          <a:prstGeom prst="rect">
            <a:avLst/>
          </a:prstGeom>
          <a:ln>
            <a:noFill/>
          </a:ln>
        </p:spPr>
      </p:pic>
    </p:spTree>
    <p:extLst>
      <p:ext uri="{BB962C8B-B14F-4D97-AF65-F5344CB8AC3E}">
        <p14:creationId xmlns:p14="http://schemas.microsoft.com/office/powerpoint/2010/main" val="112235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2"/>
            <a:ext cx="11151917" cy="771151"/>
          </a:xfrm>
        </p:spPr>
        <p:txBody>
          <a:bodyPr/>
          <a:lstStyle/>
          <a:p>
            <a:r>
              <a:rPr lang="en-US" dirty="0" smtClean="0"/>
              <a:t>Supported Publishing Methods</a:t>
            </a:r>
            <a:endParaRPr lang="en-US" dirty="0"/>
          </a:p>
        </p:txBody>
      </p:sp>
      <p:grpSp>
        <p:nvGrpSpPr>
          <p:cNvPr id="6" name="Group 5"/>
          <p:cNvGrpSpPr/>
          <p:nvPr/>
        </p:nvGrpSpPr>
        <p:grpSpPr>
          <a:xfrm>
            <a:off x="1901981" y="1434037"/>
            <a:ext cx="8032491" cy="2004564"/>
            <a:chOff x="795115" y="996422"/>
            <a:chExt cx="6024368" cy="1503423"/>
          </a:xfrm>
        </p:grpSpPr>
        <p:grpSp>
          <p:nvGrpSpPr>
            <p:cNvPr id="9" name="Group 8"/>
            <p:cNvGrpSpPr/>
            <p:nvPr/>
          </p:nvGrpSpPr>
          <p:grpSpPr>
            <a:xfrm>
              <a:off x="795115" y="996422"/>
              <a:ext cx="1773380" cy="1503423"/>
              <a:chOff x="9136594" y="3001265"/>
              <a:chExt cx="2363891" cy="2004564"/>
            </a:xfrm>
          </p:grpSpPr>
          <p:sp>
            <p:nvSpPr>
              <p:cNvPr id="10" name="Rectangle 9"/>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a:gradFill>
                      <a:gsLst>
                        <a:gs pos="0">
                          <a:srgbClr val="FFFFFF"/>
                        </a:gs>
                        <a:gs pos="100000">
                          <a:srgbClr val="FFFFFF"/>
                        </a:gs>
                      </a:gsLst>
                      <a:lin ang="5400000" scaled="0"/>
                    </a:gradFill>
                  </a:rPr>
                  <a:t>FTP://</a:t>
                </a:r>
              </a:p>
            </p:txBody>
          </p:sp>
          <p:sp>
            <p:nvSpPr>
              <p:cNvPr id="1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2" name="Group 11"/>
            <p:cNvGrpSpPr/>
            <p:nvPr/>
          </p:nvGrpSpPr>
          <p:grpSpPr>
            <a:xfrm>
              <a:off x="2920609" y="996422"/>
              <a:ext cx="1773380" cy="1503423"/>
              <a:chOff x="9136594" y="3001265"/>
              <a:chExt cx="2363891" cy="2004564"/>
            </a:xfrm>
          </p:grpSpPr>
          <p:sp>
            <p:nvSpPr>
              <p:cNvPr id="13" name="Rectangle 12"/>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3200" b="1" dirty="0">
                    <a:gradFill>
                      <a:gsLst>
                        <a:gs pos="0">
                          <a:srgbClr val="FFFFFF"/>
                        </a:gs>
                        <a:gs pos="100000">
                          <a:srgbClr val="FFFFFF"/>
                        </a:gs>
                      </a:gsLst>
                      <a:lin ang="5400000" scaled="0"/>
                    </a:gradFill>
                  </a:rPr>
                  <a:t>TFS</a:t>
                </a:r>
              </a:p>
            </p:txBody>
          </p:sp>
          <p:sp>
            <p:nvSpPr>
              <p:cNvPr id="14"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nvGrpSpPr>
            <p:cNvPr id="15" name="Group 14"/>
            <p:cNvGrpSpPr/>
            <p:nvPr/>
          </p:nvGrpSpPr>
          <p:grpSpPr>
            <a:xfrm>
              <a:off x="5046103" y="996422"/>
              <a:ext cx="1773380" cy="1503423"/>
              <a:chOff x="9136594" y="3001265"/>
              <a:chExt cx="2363891" cy="2004564"/>
            </a:xfrm>
          </p:grpSpPr>
          <p:sp>
            <p:nvSpPr>
              <p:cNvPr id="16" name="Rectangle 1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a:gradFill>
                      <a:gsLst>
                        <a:gs pos="0">
                          <a:srgbClr val="FFFFFF"/>
                        </a:gs>
                        <a:gs pos="100000">
                          <a:srgbClr val="FFFFFF"/>
                        </a:gs>
                      </a:gsLst>
                      <a:lin ang="5400000" scaled="0"/>
                    </a:gradFill>
                  </a:rPr>
                  <a:t>WebDeploy</a:t>
                </a:r>
              </a:p>
            </p:txBody>
          </p:sp>
          <p:sp>
            <p:nvSpPr>
              <p:cNvPr id="1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grpSp>
        <p:nvGrpSpPr>
          <p:cNvPr id="5" name="Group 4"/>
          <p:cNvGrpSpPr/>
          <p:nvPr/>
        </p:nvGrpSpPr>
        <p:grpSpPr>
          <a:xfrm>
            <a:off x="3282933" y="3757233"/>
            <a:ext cx="5270591" cy="2034747"/>
            <a:chOff x="1883687" y="2738820"/>
            <a:chExt cx="3952943" cy="1526060"/>
          </a:xfrm>
        </p:grpSpPr>
        <p:grpSp>
          <p:nvGrpSpPr>
            <p:cNvPr id="18" name="Group 17"/>
            <p:cNvGrpSpPr/>
            <p:nvPr/>
          </p:nvGrpSpPr>
          <p:grpSpPr>
            <a:xfrm>
              <a:off x="1883687" y="2761457"/>
              <a:ext cx="1773380" cy="1503423"/>
              <a:chOff x="9136594" y="3001265"/>
              <a:chExt cx="2363891" cy="2004564"/>
            </a:xfrm>
          </p:grpSpPr>
          <p:sp>
            <p:nvSpPr>
              <p:cNvPr id="19" name="Rectangle 18"/>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98"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526" y="3163438"/>
              <a:ext cx="1165417" cy="486530"/>
            </a:xfrm>
            <a:prstGeom prst="rect">
              <a:avLst/>
            </a:prstGeom>
          </p:spPr>
        </p:pic>
        <p:grpSp>
          <p:nvGrpSpPr>
            <p:cNvPr id="35" name="Group 34"/>
            <p:cNvGrpSpPr/>
            <p:nvPr/>
          </p:nvGrpSpPr>
          <p:grpSpPr>
            <a:xfrm>
              <a:off x="4063250" y="2738820"/>
              <a:ext cx="1773380" cy="1503423"/>
              <a:chOff x="9136594" y="3001265"/>
              <a:chExt cx="2363891" cy="2004564"/>
            </a:xfrm>
          </p:grpSpPr>
          <p:sp>
            <p:nvSpPr>
              <p:cNvPr id="36" name="Rectangle 3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ctr" anchorCtr="0" compatLnSpc="1">
                <a:prstTxWarp prst="textNoShape">
                  <a:avLst/>
                </a:prstTxWarp>
              </a:bodyPr>
              <a:lstStyle/>
              <a:p>
                <a:pPr algn="ctr" defTabSz="914198" fontAlgn="base">
                  <a:spcBef>
                    <a:spcPct val="0"/>
                  </a:spcBef>
                  <a:spcAft>
                    <a:spcPct val="0"/>
                  </a:spcAft>
                </a:pPr>
                <a:r>
                  <a:rPr lang="en-US" sz="2400" b="1" cap="small" dirty="0" err="1">
                    <a:gradFill>
                      <a:gsLst>
                        <a:gs pos="0">
                          <a:srgbClr val="FFFFFF"/>
                        </a:gs>
                        <a:gs pos="100000">
                          <a:srgbClr val="FFFFFF"/>
                        </a:gs>
                      </a:gsLst>
                      <a:lin ang="5400000" scaled="0"/>
                    </a:gradFill>
                  </a:rPr>
                  <a:t>DropBox</a:t>
                </a:r>
                <a:endParaRPr lang="en-US" sz="2400" b="1" cap="small" dirty="0">
                  <a:gradFill>
                    <a:gsLst>
                      <a:gs pos="0">
                        <a:srgbClr val="FFFFFF"/>
                      </a:gs>
                      <a:gs pos="100000">
                        <a:srgbClr val="FFFFFF"/>
                      </a:gs>
                    </a:gsLst>
                    <a:lin ang="5400000" scaled="0"/>
                  </a:gradFill>
                </a:endParaRPr>
              </a:p>
            </p:txBody>
          </p:sp>
          <p:sp>
            <p:nvSpPr>
              <p:cNvPr id="3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820"/>
                <a:endParaRPr lang="en-US" sz="2400" spc="-123" dirty="0">
                  <a:solidFill>
                    <a:srgbClr val="FFFFFF">
                      <a:lumMod val="50000"/>
                    </a:srgbClr>
                  </a:solidFill>
                  <a:latin typeface="Segoe Light" pitchFamily="34" charset="0"/>
                </a:endParaRPr>
              </a:p>
            </p:txBody>
          </p:sp>
        </p:grpSp>
      </p:grpSp>
    </p:spTree>
    <p:extLst>
      <p:ext uri="{BB962C8B-B14F-4D97-AF65-F5344CB8AC3E}">
        <p14:creationId xmlns:p14="http://schemas.microsoft.com/office/powerpoint/2010/main" val="40500122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 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Disk Caching</a:t>
            </a:r>
          </a:p>
        </p:txBody>
      </p:sp>
      <p:graphicFrame>
        <p:nvGraphicFramePr>
          <p:cNvPr id="3" name="Table 2"/>
          <p:cNvGraphicFramePr>
            <a:graphicFrameLocks noGrp="1"/>
          </p:cNvGraphicFramePr>
          <p:nvPr>
            <p:extLst/>
          </p:nvPr>
        </p:nvGraphicFramePr>
        <p:xfrm>
          <a:off x="1207662"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8074"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solidFill>
                  <a:srgbClr val="FFFFFF"/>
                </a:solidFill>
              </a:rPr>
              <a:t>Modify using Set-AzureOSDisk or Set-AzureDataDisk</a:t>
            </a:r>
          </a:p>
        </p:txBody>
      </p:sp>
    </p:spTree>
    <p:extLst>
      <p:ext uri="{BB962C8B-B14F-4D97-AF65-F5344CB8AC3E}">
        <p14:creationId xmlns:p14="http://schemas.microsoft.com/office/powerpoint/2010/main" val="363480276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Supported Web Frameworks</a:t>
            </a:r>
            <a:endParaRPr lang="en-US" dirty="0"/>
          </a:p>
        </p:txBody>
      </p:sp>
      <p:grpSp>
        <p:nvGrpSpPr>
          <p:cNvPr id="22" name="Group 21"/>
          <p:cNvGrpSpPr/>
          <p:nvPr/>
        </p:nvGrpSpPr>
        <p:grpSpPr>
          <a:xfrm>
            <a:off x="3548493" y="2568554"/>
            <a:ext cx="2364507" cy="2004564"/>
            <a:chOff x="630873" y="3001265"/>
            <a:chExt cx="2363891" cy="2004564"/>
          </a:xfrm>
        </p:grpSpPr>
        <p:sp>
          <p:nvSpPr>
            <p:cNvPr id="8" name="Rectangle 7"/>
            <p:cNvSpPr/>
            <p:nvPr/>
          </p:nvSpPr>
          <p:spPr bwMode="auto">
            <a:xfrm>
              <a:off x="70294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016" y="3300124"/>
              <a:ext cx="1115596" cy="1064584"/>
            </a:xfrm>
            <a:prstGeom prst="rect">
              <a:avLst/>
            </a:prstGeom>
          </p:spPr>
        </p:pic>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3" name="Group 22"/>
          <p:cNvGrpSpPr/>
          <p:nvPr/>
        </p:nvGrpSpPr>
        <p:grpSpPr>
          <a:xfrm>
            <a:off x="9226083" y="2553815"/>
            <a:ext cx="2364507" cy="2004564"/>
            <a:chOff x="3466112" y="3001265"/>
            <a:chExt cx="2363891" cy="2004564"/>
          </a:xfrm>
        </p:grpSpPr>
        <p:sp>
          <p:nvSpPr>
            <p:cNvPr id="7" name="Rectangle 6"/>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236" y="3626231"/>
              <a:ext cx="1730250" cy="412370"/>
            </a:xfrm>
            <a:prstGeom prst="rect">
              <a:avLst/>
            </a:prstGeom>
          </p:spPr>
        </p:pic>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4" name="Group 23"/>
          <p:cNvGrpSpPr/>
          <p:nvPr/>
        </p:nvGrpSpPr>
        <p:grpSpPr>
          <a:xfrm>
            <a:off x="6389992" y="2568554"/>
            <a:ext cx="2364507" cy="2004564"/>
            <a:chOff x="6301352" y="3001265"/>
            <a:chExt cx="2363891" cy="2004564"/>
          </a:xfrm>
        </p:grpSpPr>
        <p:sp>
          <p:nvSpPr>
            <p:cNvPr id="5" name="Rectangle 4"/>
            <p:cNvSpPr/>
            <p:nvPr/>
          </p:nvSpPr>
          <p:spPr bwMode="auto">
            <a:xfrm>
              <a:off x="6373426" y="3106738"/>
              <a:ext cx="2219746" cy="150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defTabSz="914160" fontAlgn="base">
                <a:spcBef>
                  <a:spcPct val="0"/>
                </a:spcBef>
                <a:spcAft>
                  <a:spcPct val="0"/>
                </a:spcAft>
              </a:pPr>
              <a:endParaRPr lang="en-US" sz="3200"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900" y="3500034"/>
              <a:ext cx="1362798" cy="717170"/>
            </a:xfrm>
            <a:prstGeom prst="rect">
              <a:avLst/>
            </a:prstGeom>
          </p:spPr>
        </p:pic>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740789"/>
              <a:endParaRPr lang="en-US" sz="1867" spc="-123" dirty="0">
                <a:solidFill>
                  <a:srgbClr val="FFFFFF">
                    <a:lumMod val="50000"/>
                  </a:srgbClr>
                </a:solidFill>
                <a:latin typeface="Segoe Light" pitchFamily="34" charset="0"/>
              </a:endParaRPr>
            </a:p>
          </p:txBody>
        </p:sp>
      </p:grpSp>
      <p:grpSp>
        <p:nvGrpSpPr>
          <p:cNvPr id="25" name="Group 24"/>
          <p:cNvGrpSpPr/>
          <p:nvPr/>
        </p:nvGrpSpPr>
        <p:grpSpPr>
          <a:xfrm>
            <a:off x="606360" y="2568554"/>
            <a:ext cx="2364507" cy="2004564"/>
            <a:chOff x="9136594" y="3001265"/>
            <a:chExt cx="2363891" cy="2004564"/>
          </a:xfrm>
        </p:grpSpPr>
        <p:sp>
          <p:nvSpPr>
            <p:cNvPr id="6" name="Rectangle 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3840" tIns="121920" rIns="121915" bIns="121920" numCol="1" rtlCol="0" anchor="b" anchorCtr="0" compatLnSpc="1">
              <a:prstTxWarp prst="textNoShape">
                <a:avLst/>
              </a:prstTxWarp>
            </a:bodyPr>
            <a:lstStyle/>
            <a:p>
              <a:pPr algn="r" defTabSz="914160" fontAlgn="base">
                <a:spcBef>
                  <a:spcPct val="0"/>
                </a:spcBef>
                <a:spcAft>
                  <a:spcPct val="0"/>
                </a:spcAft>
              </a:pPr>
              <a:endParaRPr lang="en-US" sz="1867" dirty="0">
                <a:gradFill>
                  <a:gsLst>
                    <a:gs pos="0">
                      <a:srgbClr val="FFFFFF"/>
                    </a:gs>
                    <a:gs pos="100000">
                      <a:srgbClr val="FFFFFF"/>
                    </a:gs>
                  </a:gsLst>
                  <a:lin ang="5400000" scaled="0"/>
                </a:gradFill>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algn="r" defTabSz="740789"/>
              <a:endParaRPr lang="en-US" sz="1867" spc="-123" dirty="0">
                <a:solidFill>
                  <a:srgbClr val="FFFFFF">
                    <a:lumMod val="50000"/>
                  </a:srgbClr>
                </a:solidFill>
                <a:latin typeface="Segoe Light" pitchFamily="34" charset="0"/>
              </a:endParaRPr>
            </a:p>
          </p:txBody>
        </p:sp>
      </p:grpSp>
      <p:pic>
        <p:nvPicPr>
          <p:cNvPr id="9218" name="Picture 2" descr="http://www.webwiz.co.uk/kb/asp-tutorials/images/classic-as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89" y="3154444"/>
            <a:ext cx="1333848" cy="54292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7549453" y="5388823"/>
            <a:ext cx="3971408" cy="369332"/>
          </a:xfrm>
          <a:prstGeom prst="rect">
            <a:avLst/>
          </a:prstGeom>
          <a:noFill/>
        </p:spPr>
        <p:txBody>
          <a:bodyPr wrap="none" lIns="0" tIns="0" rIns="0" bIns="0" rtlCol="0">
            <a:spAutoFit/>
          </a:bodyPr>
          <a:lstStyle/>
          <a:p>
            <a:pPr defTabSz="914424"/>
            <a:r>
              <a:rPr lang="en-US" sz="2400" spc="-71" dirty="0">
                <a:gradFill>
                  <a:gsLst>
                    <a:gs pos="2917">
                      <a:srgbClr val="5F5F5F"/>
                    </a:gs>
                    <a:gs pos="30000">
                      <a:srgbClr val="5F5F5F"/>
                    </a:gs>
                  </a:gsLst>
                  <a:lin ang="5400000" scaled="0"/>
                </a:gradFill>
              </a:rPr>
              <a:t>Or any custom </a:t>
            </a:r>
            <a:r>
              <a:rPr lang="en-US" sz="2400" spc="-71" dirty="0" err="1">
                <a:gradFill>
                  <a:gsLst>
                    <a:gs pos="2917">
                      <a:srgbClr val="5F5F5F"/>
                    </a:gs>
                    <a:gs pos="30000">
                      <a:srgbClr val="5F5F5F"/>
                    </a:gs>
                  </a:gsLst>
                  <a:lin ang="5400000" scaled="0"/>
                </a:gradFill>
              </a:rPr>
              <a:t>FastCGI</a:t>
            </a:r>
            <a:r>
              <a:rPr lang="en-US" sz="2400" spc="-71" dirty="0">
                <a:gradFill>
                  <a:gsLst>
                    <a:gs pos="2917">
                      <a:srgbClr val="5F5F5F"/>
                    </a:gs>
                    <a:gs pos="30000">
                      <a:srgbClr val="5F5F5F"/>
                    </a:gs>
                  </a:gsLst>
                  <a:lin ang="5400000" scaled="0"/>
                </a:gradFill>
              </a:rPr>
              <a:t> Handler</a:t>
            </a:r>
          </a:p>
        </p:txBody>
      </p:sp>
    </p:spTree>
    <p:extLst>
      <p:ext uri="{BB962C8B-B14F-4D97-AF65-F5344CB8AC3E}">
        <p14:creationId xmlns:p14="http://schemas.microsoft.com/office/powerpoint/2010/main" val="121348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9462" y="1291589"/>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9462"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7367" y="5203704"/>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Customize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VHD</a:t>
              </a:r>
            </a:p>
          </p:txBody>
        </p:sp>
      </p:grpSp>
      <p:grpSp>
        <p:nvGrpSpPr>
          <p:cNvPr id="48" name="Group 47"/>
          <p:cNvGrpSpPr/>
          <p:nvPr/>
        </p:nvGrpSpPr>
        <p:grpSpPr>
          <a:xfrm>
            <a:off x="4001719" y="5318706"/>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Generalize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VHD</a:t>
              </a:r>
            </a:p>
          </p:txBody>
        </p:sp>
      </p:grpSp>
      <p:grpSp>
        <p:nvGrpSpPr>
          <p:cNvPr id="45" name="Group 44"/>
          <p:cNvGrpSpPr/>
          <p:nvPr/>
        </p:nvGrpSpPr>
        <p:grpSpPr>
          <a:xfrm>
            <a:off x="5389636" y="2885246"/>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Capture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4" name="Right Arrow 33"/>
          <p:cNvSpPr/>
          <p:nvPr/>
        </p:nvSpPr>
        <p:spPr bwMode="auto">
          <a:xfrm>
            <a:off x="5233947"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7" name="Group 6"/>
          <p:cNvGrpSpPr/>
          <p:nvPr/>
        </p:nvGrpSpPr>
        <p:grpSpPr>
          <a:xfrm>
            <a:off x="2630641" y="2287915"/>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Boot</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grpSp>
        <p:nvGrpSpPr>
          <p:cNvPr id="46" name="Group 45"/>
          <p:cNvGrpSpPr/>
          <p:nvPr/>
        </p:nvGrpSpPr>
        <p:grpSpPr>
          <a:xfrm>
            <a:off x="6739015"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1600" dirty="0">
                  <a:solidFill>
                    <a:srgbClr val="00188F">
                      <a:alpha val="99000"/>
                    </a:srgbClr>
                  </a:solidFill>
                  <a:latin typeface="Segoe UI"/>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7197" y="3677281"/>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7197" y="4320293"/>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6094" y="4265458"/>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7197" y="5029462"/>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4141" y="2315490"/>
            <a:ext cx="1068533" cy="1300823"/>
          </a:xfrm>
          <a:prstGeom prst="rect">
            <a:avLst/>
          </a:prstGeom>
        </p:spPr>
      </p:pic>
    </p:spTree>
    <p:extLst>
      <p:ext uri="{BB962C8B-B14F-4D97-AF65-F5344CB8AC3E}">
        <p14:creationId xmlns:p14="http://schemas.microsoft.com/office/powerpoint/2010/main" val="191527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3177" y="895"/>
          <a:ext cx="158709" cy="158709"/>
        </p:xfrm>
        <a:graphic>
          <a:graphicData uri="http://schemas.openxmlformats.org/presentationml/2006/ole">
            <mc:AlternateContent xmlns:mc="http://schemas.openxmlformats.org/markup-compatibility/2006">
              <mc:Choice xmlns:v="urn:schemas-microsoft-com:vml" Requires="v">
                <p:oleObj spid="_x0000_s3079"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3177" y="895"/>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2596" y="1264530"/>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7212" y="1342659"/>
            <a:ext cx="2209225" cy="498470"/>
          </a:xfrm>
          <a:prstGeom prst="rect">
            <a:avLst/>
          </a:prstGeom>
          <a:noFill/>
          <a:ln>
            <a:noFill/>
          </a:ln>
        </p:spPr>
        <p:txBody>
          <a:bodyPr wrap="square" lIns="0" tIns="0" rIns="0" bIns="0" rtlCol="0">
            <a:spAutoFit/>
          </a:bodyPr>
          <a:lstStyle/>
          <a:p>
            <a:pPr marL="3174" lvl="1" algn="ctr" defTabSz="1218683">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2153" y="3918086"/>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8911" y="5981198"/>
            <a:ext cx="1515587" cy="498470"/>
          </a:xfrm>
          <a:prstGeom prst="rect">
            <a:avLst/>
          </a:prstGeom>
          <a:noFill/>
          <a:ln>
            <a:noFill/>
          </a:ln>
        </p:spPr>
        <p:txBody>
          <a:bodyPr wrap="square" lIns="0" tIns="0" rIns="0" bIns="0" rtlCol="0">
            <a:spAutoFit/>
          </a:bodyPr>
          <a:lstStyle/>
          <a:p>
            <a:pPr marL="3174" lvl="1" algn="ctr" defTabSz="1218683">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8202"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rgbClr val="FFFFFF">
                    <a:alpha val="99000"/>
                  </a:srgbClr>
                </a:solidFill>
                <a:ea typeface="Segoe UI" pitchFamily="34" charset="0"/>
                <a:cs typeface="Segoe UI" pitchFamily="34" charset="0"/>
              </a:rPr>
              <a:t>Sysprep’d</a:t>
            </a:r>
            <a:r>
              <a:rPr lang="en-US" sz="2199" dirty="0">
                <a:solidFill>
                  <a:srgbClr val="FFFFFF">
                    <a:alpha val="99000"/>
                  </a:srgbClr>
                </a:solidFill>
                <a:ea typeface="Segoe UI" pitchFamily="34" charset="0"/>
                <a:cs typeface="Segoe UI" pitchFamily="34" charset="0"/>
              </a:rPr>
              <a:t> Windows Server </a:t>
            </a:r>
          </a:p>
          <a:p>
            <a:pPr defTabSz="1218631"/>
            <a:r>
              <a:rPr lang="en-US" sz="2199" dirty="0" err="1">
                <a:solidFill>
                  <a:srgbClr val="FFFFFF">
                    <a:alpha val="99000"/>
                  </a:srgbClr>
                </a:solidFill>
                <a:ea typeface="Segoe UI" pitchFamily="34" charset="0"/>
                <a:cs typeface="Segoe UI" pitchFamily="34" charset="0"/>
              </a:rPr>
              <a:t>VHD</a:t>
            </a:r>
            <a:r>
              <a:rPr lang="en-US" sz="2199" dirty="0">
                <a:solidFill>
                  <a:srgbClr val="FFFFFF">
                    <a:alpha val="99000"/>
                  </a:srgbClr>
                </a:solidFill>
                <a:ea typeface="Segoe UI" pitchFamily="34" charset="0"/>
                <a:cs typeface="Segoe UI" pitchFamily="34" charset="0"/>
              </a:rPr>
              <a:t> on Hyper-V</a:t>
            </a:r>
          </a:p>
          <a:p>
            <a:pPr defTabSz="1218631"/>
            <a:endParaRPr lang="en-US" sz="2199" dirty="0">
              <a:solidFill>
                <a:srgbClr val="FFFFFF">
                  <a:alpha val="99000"/>
                </a:srgbClr>
              </a:solidFill>
              <a:ea typeface="Segoe UI" pitchFamily="34" charset="0"/>
              <a:cs typeface="Segoe UI" pitchFamily="34" charset="0"/>
            </a:endParaRPr>
          </a:p>
          <a:p>
            <a:pPr defTabSz="1218631"/>
            <a:r>
              <a:rPr lang="en-US" sz="2199" dirty="0">
                <a:solidFill>
                  <a:srgbClr val="FFFFFF">
                    <a:alpha val="99000"/>
                  </a:srgbClr>
                </a:solidFill>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71089"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rgbClr val="FFFFFF">
                    <a:alpha val="99000"/>
                  </a:srgbClr>
                </a:solidFill>
                <a:ea typeface="Segoe UI" pitchFamily="34" charset="0"/>
                <a:cs typeface="Segoe UI" pitchFamily="34" charset="0"/>
              </a:rPr>
              <a:t>Windows </a:t>
            </a:r>
            <a:br>
              <a:rPr lang="en-US" sz="3599" b="1" dirty="0">
                <a:solidFill>
                  <a:srgbClr val="FFFFFF">
                    <a:alpha val="99000"/>
                  </a:srgbClr>
                </a:solidFill>
                <a:ea typeface="Segoe UI" pitchFamily="34" charset="0"/>
                <a:cs typeface="Segoe UI" pitchFamily="34" charset="0"/>
              </a:rPr>
            </a:br>
            <a:r>
              <a:rPr lang="en-US" sz="3599" b="1" dirty="0">
                <a:solidFill>
                  <a:srgbClr val="FFFFFF">
                    <a:alpha val="99000"/>
                  </a:srgbClr>
                </a:solidFill>
                <a:ea typeface="Segoe UI" pitchFamily="34" charset="0"/>
                <a:cs typeface="Segoe UI" pitchFamily="34" charset="0"/>
              </a:rPr>
              <a:t>Azure Image</a:t>
            </a:r>
          </a:p>
        </p:txBody>
      </p:sp>
      <p:sp>
        <p:nvSpPr>
          <p:cNvPr id="10" name="Rectangle 9"/>
          <p:cNvSpPr/>
          <p:nvPr>
            <p:custDataLst>
              <p:tags r:id="rId11"/>
            </p:custDataLst>
          </p:nvPr>
        </p:nvSpPr>
        <p:spPr bwMode="auto">
          <a:xfrm>
            <a:off x="728200"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rgbClr val="FFFFFF">
                    <a:alpha val="99000"/>
                  </a:srgbClr>
                </a:solidFill>
                <a:ea typeface="Segoe UI" pitchFamily="34" charset="0"/>
                <a:cs typeface="Segoe UI" pitchFamily="34" charset="0"/>
              </a:rPr>
              <a:t>Windows Server </a:t>
            </a:r>
          </a:p>
          <a:p>
            <a:pPr defTabSz="1218631"/>
            <a:r>
              <a:rPr lang="en-US" sz="2199" dirty="0" err="1">
                <a:solidFill>
                  <a:srgbClr val="FFFFFF">
                    <a:alpha val="99000"/>
                  </a:srgbClr>
                </a:solidFill>
                <a:ea typeface="Segoe UI" pitchFamily="34" charset="0"/>
                <a:cs typeface="Segoe UI" pitchFamily="34" charset="0"/>
              </a:rPr>
              <a:t>VHD</a:t>
            </a:r>
            <a:r>
              <a:rPr lang="en-US" sz="2199" dirty="0">
                <a:solidFill>
                  <a:srgbClr val="FFFFFF">
                    <a:alpha val="99000"/>
                  </a:srgbClr>
                </a:solidFill>
                <a:ea typeface="Segoe UI" pitchFamily="34" charset="0"/>
                <a:cs typeface="Segoe UI" pitchFamily="34" charset="0"/>
              </a:rPr>
              <a:t> on Hyper-V</a:t>
            </a:r>
          </a:p>
          <a:p>
            <a:pPr defTabSz="1218631"/>
            <a:endParaRPr lang="en-US" sz="2199" dirty="0">
              <a:solidFill>
                <a:srgbClr val="FFFFFF">
                  <a:alpha val="99000"/>
                </a:srgbClr>
              </a:solidFill>
              <a:ea typeface="Segoe UI" pitchFamily="34" charset="0"/>
              <a:cs typeface="Segoe UI" pitchFamily="34" charset="0"/>
            </a:endParaRPr>
          </a:p>
          <a:p>
            <a:pPr defTabSz="1218631"/>
            <a:r>
              <a:rPr lang="en-US" sz="2199" dirty="0">
                <a:solidFill>
                  <a:srgbClr val="FFFFFF">
                    <a:alpha val="99000"/>
                  </a:srgbClr>
                </a:solidFill>
                <a:ea typeface="Segoe UI" pitchFamily="34" charset="0"/>
                <a:cs typeface="Segoe UI" pitchFamily="34" charset="0"/>
              </a:rPr>
              <a:t>(Server 2008 R2 and Windows Server 2012)</a:t>
            </a:r>
          </a:p>
        </p:txBody>
      </p:sp>
      <p:sp>
        <p:nvSpPr>
          <p:cNvPr id="11" name="Rectangle 10"/>
          <p:cNvSpPr/>
          <p:nvPr>
            <p:custDataLst>
              <p:tags r:id="rId12"/>
            </p:custDataLst>
          </p:nvPr>
        </p:nvSpPr>
        <p:spPr bwMode="auto">
          <a:xfrm>
            <a:off x="8071089"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rgbClr val="FFFFFF">
                    <a:alpha val="99000"/>
                  </a:srgbClr>
                </a:solidFill>
                <a:ea typeface="Segoe UI" pitchFamily="34" charset="0"/>
                <a:cs typeface="Segoe UI" pitchFamily="34" charset="0"/>
              </a:rPr>
              <a:t>Windows </a:t>
            </a:r>
            <a:br>
              <a:rPr lang="en-US" sz="3599" b="1" dirty="0">
                <a:solidFill>
                  <a:srgbClr val="FFFFFF">
                    <a:alpha val="99000"/>
                  </a:srgbClr>
                </a:solidFill>
                <a:ea typeface="Segoe UI" pitchFamily="34" charset="0"/>
                <a:cs typeface="Segoe UI" pitchFamily="34" charset="0"/>
              </a:rPr>
            </a:br>
            <a:r>
              <a:rPr lang="en-US" sz="3599" b="1" dirty="0">
                <a:solidFill>
                  <a:srgbClr val="FFFFFF">
                    <a:alpha val="99000"/>
                  </a:srgbClr>
                </a:solidFill>
                <a:ea typeface="Segoe UI" pitchFamily="34" charset="0"/>
                <a:cs typeface="Segoe UI" pitchFamily="34" charset="0"/>
              </a:rPr>
              <a:t>Azure Disk</a:t>
            </a:r>
          </a:p>
        </p:txBody>
      </p:sp>
      <p:sp>
        <p:nvSpPr>
          <p:cNvPr id="12" name="Equal 11"/>
          <p:cNvSpPr/>
          <p:nvPr>
            <p:custDataLst>
              <p:tags r:id="rId13"/>
            </p:custDataLst>
          </p:nvPr>
        </p:nvSpPr>
        <p:spPr bwMode="auto">
          <a:xfrm>
            <a:off x="4509042" y="1785204"/>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2385" y="4291522"/>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31466"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31466"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512226994"/>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Tips on BYO Generalized Images</a:t>
            </a:r>
          </a:p>
        </p:txBody>
      </p:sp>
      <p:sp>
        <p:nvSpPr>
          <p:cNvPr id="3" name="Text Placeholder 2"/>
          <p:cNvSpPr>
            <a:spLocks noGrp="1"/>
          </p:cNvSpPr>
          <p:nvPr>
            <p:ph type="body" sz="quarter" idx="4294967295"/>
          </p:nvPr>
        </p:nvSpPr>
        <p:spPr>
          <a:xfrm>
            <a:off x="438911" y="1702353"/>
            <a:ext cx="4797287" cy="4912092"/>
          </a:xfrm>
        </p:spPr>
        <p:txBody>
          <a:bodyPr/>
          <a:lstStyle/>
          <a:p>
            <a:r>
              <a:rPr lang="en-US" sz="3200" dirty="0" err="1"/>
              <a:t>Sysprep</a:t>
            </a:r>
            <a:r>
              <a:rPr lang="en-US" sz="3200" dirty="0"/>
              <a:t> and “Generalize” is expected</a:t>
            </a:r>
          </a:p>
          <a:p>
            <a:r>
              <a:rPr lang="en-US" sz="3200" dirty="0"/>
              <a:t>Do NOT put unattend.xml on the disk</a:t>
            </a:r>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986"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83919994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4381" y="2816028"/>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2663"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a:gradFill>
                  <a:gsLst>
                    <a:gs pos="100000">
                      <a:srgbClr val="00188F"/>
                    </a:gs>
                    <a:gs pos="0">
                      <a:srgbClr val="00188F"/>
                    </a:gs>
                  </a:gsLst>
                  <a:lin ang="5400000" scaled="0"/>
                </a:gradFill>
              </a:rPr>
              <a:t>Azure</a:t>
            </a:r>
          </a:p>
        </p:txBody>
      </p:sp>
      <p:sp>
        <p:nvSpPr>
          <p:cNvPr id="69" name="Rectangle 68"/>
          <p:cNvSpPr/>
          <p:nvPr/>
        </p:nvSpPr>
        <p:spPr bwMode="auto">
          <a:xfrm>
            <a:off x="435721"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8903"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7057" y="2828687"/>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3809" y="2820161"/>
            <a:ext cx="914032" cy="914032"/>
          </a:xfrm>
          <a:prstGeom prst="rect">
            <a:avLst/>
          </a:prstGeom>
          <a:noFill/>
        </p:spPr>
      </p:pic>
      <p:sp>
        <p:nvSpPr>
          <p:cNvPr id="104" name="Freeform 103"/>
          <p:cNvSpPr>
            <a:spLocks noEditPoints="1"/>
          </p:cNvSpPr>
          <p:nvPr/>
        </p:nvSpPr>
        <p:spPr bwMode="black">
          <a:xfrm>
            <a:off x="4334490"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6632" y="4786573"/>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60586"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31401"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2012</a:t>
            </a:r>
          </a:p>
        </p:txBody>
      </p:sp>
      <p:sp>
        <p:nvSpPr>
          <p:cNvPr id="111" name="TextBox 20"/>
          <p:cNvSpPr txBox="1"/>
          <p:nvPr/>
        </p:nvSpPr>
        <p:spPr>
          <a:xfrm>
            <a:off x="10104381"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a:gradFill>
                  <a:gsLst>
                    <a:gs pos="100000">
                      <a:srgbClr val="00188F"/>
                    </a:gs>
                    <a:gs pos="0">
                      <a:srgbClr val="00188F"/>
                    </a:gs>
                  </a:gsLst>
                  <a:lin ang="5400000" scaled="0"/>
                </a:gradFill>
              </a:rPr>
              <a:t>Internet</a:t>
            </a: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10330" y="5547770"/>
            <a:ext cx="103479" cy="264875"/>
          </a:xfrm>
          <a:prstGeom prst="rect">
            <a:avLst/>
          </a:prstGeom>
          <a:noFill/>
        </p:spPr>
      </p:pic>
      <p:sp>
        <p:nvSpPr>
          <p:cNvPr id="139" name="TextBox 138"/>
          <p:cNvSpPr txBox="1"/>
          <p:nvPr/>
        </p:nvSpPr>
        <p:spPr>
          <a:xfrm>
            <a:off x="10514872" y="5587898"/>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301003"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3209" y="2951618"/>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7237" y="3782874"/>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4872" y="3077306"/>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2443" y="4641508"/>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4872" y="4740166"/>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3093" y="2911546"/>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X86/x64 </a:t>
            </a:r>
          </a:p>
        </p:txBody>
      </p:sp>
      <p:sp>
        <p:nvSpPr>
          <p:cNvPr id="170" name="TextBox 169"/>
          <p:cNvSpPr txBox="1"/>
          <p:nvPr/>
        </p:nvSpPr>
        <p:spPr>
          <a:xfrm>
            <a:off x="521294" y="2883233"/>
            <a:ext cx="1290729" cy="246221"/>
          </a:xfrm>
          <a:prstGeom prst="rect">
            <a:avLst/>
          </a:prstGeom>
          <a:noFill/>
        </p:spPr>
        <p:txBody>
          <a:bodyPr wrap="square" lIns="0" tIns="0" rIns="0" bIns="0" rtlCol="0">
            <a:spAutoFit/>
          </a:bodyPr>
          <a:lstStyle/>
          <a:p>
            <a:pPr algn="ctr" defTabSz="685593"/>
            <a:r>
              <a:rPr lang="en-US" sz="1600" spc="-53" dirty="0">
                <a:solidFill>
                  <a:srgbClr val="FFFFFF"/>
                </a:solidFill>
              </a:rPr>
              <a:t>Macs</a:t>
            </a:r>
          </a:p>
        </p:txBody>
      </p:sp>
      <p:sp>
        <p:nvSpPr>
          <p:cNvPr id="42" name="Freeform 20"/>
          <p:cNvSpPr>
            <a:spLocks noEditPoints="1"/>
          </p:cNvSpPr>
          <p:nvPr/>
        </p:nvSpPr>
        <p:spPr bwMode="black">
          <a:xfrm>
            <a:off x="611189" y="1957159"/>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6880"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6133"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7872"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2863"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4676" y="5537250"/>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8013" y="5530900"/>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2003</a:t>
            </a:r>
          </a:p>
        </p:txBody>
      </p:sp>
      <p:sp>
        <p:nvSpPr>
          <p:cNvPr id="54" name="TextBox 53"/>
          <p:cNvSpPr txBox="1"/>
          <p:nvPr/>
        </p:nvSpPr>
        <p:spPr>
          <a:xfrm>
            <a:off x="7489335" y="2946064"/>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3398"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7580" y="1680497"/>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70145" y="3562421"/>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51551" y="1959031"/>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5807"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6493" y="2623985"/>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a:solidFill>
                    <a:srgbClr val="FFFFFF"/>
                  </a:solidFill>
                </a:rPr>
                <a:t>AD</a:t>
              </a: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1590"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2405"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2004"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2819"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2003</a:t>
            </a:r>
          </a:p>
        </p:txBody>
      </p:sp>
      <p:cxnSp>
        <p:nvCxnSpPr>
          <p:cNvPr id="63" name="Straight Arrow Connector 62"/>
          <p:cNvCxnSpPr/>
          <p:nvPr/>
        </p:nvCxnSpPr>
        <p:spPr>
          <a:xfrm>
            <a:off x="9776452"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2453"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3141" y="3184001"/>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2454" y="3809642"/>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8598" y="3188623"/>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7864"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201178" y="3814397"/>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7046" y="3809634"/>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6079" y="32004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5129" y="3990991"/>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4654" y="48387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5129" y="57150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5975" y="3842482"/>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6148"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41414" y="3838299"/>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27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1676" y="1323285"/>
            <a:ext cx="7959157" cy="5833498"/>
          </a:xfrm>
        </p:spPr>
        <p:txBody>
          <a:bodyPr/>
          <a:lstStyle/>
          <a:p>
            <a:pPr marL="0" indent="0">
              <a:buNone/>
            </a:pPr>
            <a:r>
              <a:rPr lang="en-US" sz="4000" dirty="0">
                <a:solidFill>
                  <a:schemeClr val="tx2"/>
                </a:solidFill>
              </a:rPr>
              <a:t>Full Support for IaaS</a:t>
            </a:r>
          </a:p>
          <a:p>
            <a:pPr marL="457006" indent="-457006"/>
            <a:r>
              <a:rPr lang="en-US" sz="2000" dirty="0">
                <a:solidFill>
                  <a:schemeClr val="tx1">
                    <a:lumMod val="75000"/>
                    <a:lumOff val="25000"/>
                  </a:schemeClr>
                </a:solidFill>
              </a:rPr>
              <a:t>Windows Azure PowerShell Cmdlets</a:t>
            </a:r>
          </a:p>
          <a:p>
            <a:pPr marL="457006" indent="-457006"/>
            <a:r>
              <a:rPr lang="en-US" sz="2000" dirty="0">
                <a:solidFill>
                  <a:schemeClr val="tx1">
                    <a:lumMod val="75000"/>
                    <a:lumOff val="25000"/>
                  </a:schemeClr>
                </a:solidFill>
              </a:rPr>
              <a:t>Cross Platform Scripting Built on node.js</a:t>
            </a:r>
          </a:p>
          <a:p>
            <a:pPr marL="457006" indent="-457006"/>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4677"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pPr defTabSz="1218683"/>
            <a:endParaRPr lang="en-US" sz="2099" dirty="0">
              <a:solidFill>
                <a:srgbClr val="505050"/>
              </a:solidFill>
            </a:endParaRPr>
          </a:p>
        </p:txBody>
      </p:sp>
    </p:spTree>
    <p:extLst>
      <p:ext uri="{BB962C8B-B14F-4D97-AF65-F5344CB8AC3E}">
        <p14:creationId xmlns:p14="http://schemas.microsoft.com/office/powerpoint/2010/main" val="312946595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1919" y="1900638"/>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3740" y="1900638"/>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7" name="Rectangle 16"/>
          <p:cNvSpPr>
            <a:spLocks/>
          </p:cNvSpPr>
          <p:nvPr/>
        </p:nvSpPr>
        <p:spPr bwMode="auto">
          <a:xfrm>
            <a:off x="523746" y="3390854"/>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1218683"/>
            <a:endParaRPr lang="en-US" dirty="0">
              <a:solidFill>
                <a:srgbClr val="FFFFFF"/>
              </a:solidFill>
            </a:endParaRPr>
          </a:p>
        </p:txBody>
      </p:sp>
      <p:sp>
        <p:nvSpPr>
          <p:cNvPr id="18" name="Rectangle 17"/>
          <p:cNvSpPr>
            <a:spLocks/>
          </p:cNvSpPr>
          <p:nvPr/>
        </p:nvSpPr>
        <p:spPr bwMode="auto">
          <a:xfrm>
            <a:off x="523746" y="4878977"/>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9" name="Text Placeholder 4"/>
          <p:cNvSpPr txBox="1">
            <a:spLocks/>
          </p:cNvSpPr>
          <p:nvPr/>
        </p:nvSpPr>
        <p:spPr>
          <a:xfrm>
            <a:off x="1831919" y="487897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rgbClr val="00D8CC">
                    <a:alpha val="99000"/>
                  </a:srgb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1919" y="3390854"/>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8689"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26" name="Freeform 78"/>
          <p:cNvSpPr>
            <a:spLocks noEditPoints="1"/>
          </p:cNvSpPr>
          <p:nvPr/>
        </p:nvSpPr>
        <p:spPr bwMode="black">
          <a:xfrm>
            <a:off x="781732" y="5153970"/>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27" name="Freeform 9"/>
          <p:cNvSpPr>
            <a:spLocks noEditPoints="1"/>
          </p:cNvSpPr>
          <p:nvPr/>
        </p:nvSpPr>
        <p:spPr bwMode="black">
          <a:xfrm>
            <a:off x="796897" y="2173895"/>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Tree>
    <p:extLst>
      <p:ext uri="{BB962C8B-B14F-4D97-AF65-F5344CB8AC3E}">
        <p14:creationId xmlns:p14="http://schemas.microsoft.com/office/powerpoint/2010/main" val="258266984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1919" y="1900638"/>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3740" y="1900638"/>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8" name="Rectangle 7"/>
          <p:cNvSpPr>
            <a:spLocks/>
          </p:cNvSpPr>
          <p:nvPr/>
        </p:nvSpPr>
        <p:spPr bwMode="auto">
          <a:xfrm>
            <a:off x="523746" y="3390854"/>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1218683"/>
            <a:endParaRPr lang="en-US" dirty="0">
              <a:solidFill>
                <a:srgbClr val="FFFFFF"/>
              </a:solidFill>
            </a:endParaRPr>
          </a:p>
        </p:txBody>
      </p:sp>
      <p:sp>
        <p:nvSpPr>
          <p:cNvPr id="9" name="Rectangle 8"/>
          <p:cNvSpPr>
            <a:spLocks/>
          </p:cNvSpPr>
          <p:nvPr/>
        </p:nvSpPr>
        <p:spPr bwMode="auto">
          <a:xfrm>
            <a:off x="523746" y="4878977"/>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0" name="Text Placeholder 4"/>
          <p:cNvSpPr txBox="1">
            <a:spLocks/>
          </p:cNvSpPr>
          <p:nvPr/>
        </p:nvSpPr>
        <p:spPr>
          <a:xfrm>
            <a:off x="1831919" y="487897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1919" y="3390854"/>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8777" y="5176223"/>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pPr defTabSz="1218683"/>
            <a:endParaRPr lang="en-US" dirty="0">
              <a:solidFill>
                <a:srgbClr val="505050"/>
              </a:solidFill>
            </a:endParaRPr>
          </a:p>
        </p:txBody>
      </p:sp>
      <p:sp>
        <p:nvSpPr>
          <p:cNvPr id="16" name="Freeform 7"/>
          <p:cNvSpPr>
            <a:spLocks noEditPoints="1"/>
          </p:cNvSpPr>
          <p:nvPr/>
        </p:nvSpPr>
        <p:spPr bwMode="black">
          <a:xfrm>
            <a:off x="763086" y="3629718"/>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17" name="Freeform 11"/>
          <p:cNvSpPr>
            <a:spLocks noEditPoints="1"/>
          </p:cNvSpPr>
          <p:nvPr/>
        </p:nvSpPr>
        <p:spPr bwMode="black">
          <a:xfrm>
            <a:off x="808871"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Tree>
    <p:extLst>
      <p:ext uri="{BB962C8B-B14F-4D97-AF65-F5344CB8AC3E}">
        <p14:creationId xmlns:p14="http://schemas.microsoft.com/office/powerpoint/2010/main" val="120601917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Linux Virtual Machines</a:t>
            </a:r>
            <a:endParaRPr lang="en-US" dirty="0"/>
          </a:p>
        </p:txBody>
      </p:sp>
    </p:spTree>
    <p:extLst>
      <p:ext uri="{BB962C8B-B14F-4D97-AF65-F5344CB8AC3E}">
        <p14:creationId xmlns:p14="http://schemas.microsoft.com/office/powerpoint/2010/main" val="24325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Built on Persistent VM Role</a:t>
            </a:r>
            <a:endParaRPr lang="en-US" dirty="0"/>
          </a:p>
        </p:txBody>
      </p:sp>
      <p:sp>
        <p:nvSpPr>
          <p:cNvPr id="3" name="Content Placeholder 2"/>
          <p:cNvSpPr>
            <a:spLocks noGrp="1"/>
          </p:cNvSpPr>
          <p:nvPr>
            <p:ph idx="1"/>
          </p:nvPr>
        </p:nvSpPr>
        <p:spPr>
          <a:xfrm>
            <a:off x="520701" y="1447800"/>
            <a:ext cx="11149012" cy="443198"/>
          </a:xfrm>
        </p:spPr>
        <p:txBody>
          <a:bodyPr/>
          <a:lstStyle/>
          <a:p>
            <a:pPr marL="0" indent="0">
              <a:buNone/>
            </a:pPr>
            <a:r>
              <a:rPr lang="en-US" dirty="0" smtClean="0">
                <a:latin typeface="Segoe UI Light" pitchFamily="34" charset="0"/>
              </a:rPr>
              <a:t>*Some Features not present in Linux at Preview</a:t>
            </a:r>
            <a:endParaRPr lang="en-US" dirty="0">
              <a:latin typeface="Segoe UI Light" pitchFamily="34" charset="0"/>
            </a:endParaRPr>
          </a:p>
        </p:txBody>
      </p:sp>
      <p:sp>
        <p:nvSpPr>
          <p:cNvPr id="5" name="Rectangle 4"/>
          <p:cNvSpPr/>
          <p:nvPr/>
        </p:nvSpPr>
        <p:spPr>
          <a:xfrm>
            <a:off x="1614929" y="4343400"/>
            <a:ext cx="8938472" cy="1311619"/>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2800" dirty="0">
                <a:solidFill>
                  <a:srgbClr val="FFFFFF">
                    <a:alpha val="99000"/>
                  </a:srgbClr>
                </a:solidFill>
              </a:rPr>
              <a:t>Windows Azure Virtual Machines</a:t>
            </a:r>
          </a:p>
        </p:txBody>
      </p:sp>
      <p:sp>
        <p:nvSpPr>
          <p:cNvPr id="9" name="Rectangle 8"/>
          <p:cNvSpPr/>
          <p:nvPr/>
        </p:nvSpPr>
        <p:spPr>
          <a:xfrm>
            <a:off x="1890714" y="2635102"/>
            <a:ext cx="3758221" cy="1632098"/>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14363"/>
            <a:r>
              <a:rPr lang="en-US" sz="2000" dirty="0">
                <a:solidFill>
                  <a:srgbClr val="FFFFFF">
                    <a:alpha val="99000"/>
                  </a:srgbClr>
                </a:solidFill>
              </a:rPr>
              <a:t>Linux</a:t>
            </a:r>
          </a:p>
        </p:txBody>
      </p:sp>
      <p:sp>
        <p:nvSpPr>
          <p:cNvPr id="11" name="Rectangle 10"/>
          <p:cNvSpPr/>
          <p:nvPr/>
        </p:nvSpPr>
        <p:spPr>
          <a:xfrm>
            <a:off x="6471562" y="2651053"/>
            <a:ext cx="3758221" cy="1616149"/>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t"/>
          <a:lstStyle/>
          <a:p>
            <a:pPr algn="ctr" defTabSz="914363"/>
            <a:r>
              <a:rPr lang="en-US" sz="2000" dirty="0">
                <a:solidFill>
                  <a:srgbClr val="FFFFFF">
                    <a:alpha val="99000"/>
                  </a:srgbClr>
                </a:solidFill>
              </a:rPr>
              <a:t>Windows</a:t>
            </a:r>
          </a:p>
        </p:txBody>
      </p:sp>
      <p:sp>
        <p:nvSpPr>
          <p:cNvPr id="12" name="Rectangle 11"/>
          <p:cNvSpPr/>
          <p:nvPr/>
        </p:nvSpPr>
        <p:spPr>
          <a:xfrm>
            <a:off x="3267477" y="3810000"/>
            <a:ext cx="2234618" cy="304800"/>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t"/>
          <a:lstStyle/>
          <a:p>
            <a:pPr algn="r" defTabSz="914363"/>
            <a:r>
              <a:rPr lang="en-US" sz="1600" dirty="0">
                <a:solidFill>
                  <a:srgbClr val="FFFFFF">
                    <a:alpha val="99000"/>
                  </a:srgbClr>
                </a:solidFill>
              </a:rPr>
              <a:t>WA Linux Agent</a:t>
            </a:r>
          </a:p>
        </p:txBody>
      </p:sp>
      <p:sp>
        <p:nvSpPr>
          <p:cNvPr id="13" name="Rectangle 12"/>
          <p:cNvSpPr/>
          <p:nvPr/>
        </p:nvSpPr>
        <p:spPr>
          <a:xfrm>
            <a:off x="7863250" y="3795823"/>
            <a:ext cx="2231136" cy="304800"/>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t"/>
          <a:lstStyle/>
          <a:p>
            <a:pPr algn="r" defTabSz="914363"/>
            <a:r>
              <a:rPr lang="en-US" sz="1600" dirty="0">
                <a:solidFill>
                  <a:srgbClr val="FFFFFF">
                    <a:alpha val="99000"/>
                  </a:srgbClr>
                </a:solidFill>
              </a:rPr>
              <a:t>Windows Setup</a:t>
            </a:r>
          </a:p>
        </p:txBody>
      </p:sp>
      <p:sp>
        <p:nvSpPr>
          <p:cNvPr id="14" name="Rectangle 13"/>
          <p:cNvSpPr/>
          <p:nvPr/>
        </p:nvSpPr>
        <p:spPr>
          <a:xfrm>
            <a:off x="2057127" y="2895602"/>
            <a:ext cx="914400" cy="55555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600" dirty="0">
                <a:solidFill>
                  <a:srgbClr val="FFFFFF">
                    <a:alpha val="99000"/>
                  </a:srgbClr>
                </a:solidFill>
              </a:rPr>
              <a:t>IC</a:t>
            </a:r>
          </a:p>
        </p:txBody>
      </p:sp>
      <p:sp>
        <p:nvSpPr>
          <p:cNvPr id="15" name="Rectangle 14"/>
          <p:cNvSpPr/>
          <p:nvPr/>
        </p:nvSpPr>
        <p:spPr>
          <a:xfrm>
            <a:off x="6693606" y="2895602"/>
            <a:ext cx="914162" cy="555551"/>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600" dirty="0">
                <a:solidFill>
                  <a:srgbClr val="FFFFFF">
                    <a:alpha val="99000"/>
                  </a:srgbClr>
                </a:solidFill>
              </a:rPr>
              <a:t>Drivers</a:t>
            </a:r>
          </a:p>
        </p:txBody>
      </p:sp>
      <p:sp>
        <p:nvSpPr>
          <p:cNvPr id="16" name="Oval 15"/>
          <p:cNvSpPr/>
          <p:nvPr/>
        </p:nvSpPr>
        <p:spPr>
          <a:xfrm>
            <a:off x="6642820" y="3681523"/>
            <a:ext cx="1015735" cy="533400"/>
          </a:xfrm>
          <a:prstGeom prst="ellipse">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600" dirty="0">
                <a:solidFill>
                  <a:srgbClr val="FFFFFF">
                    <a:alpha val="99000"/>
                  </a:srgbClr>
                </a:solidFill>
              </a:rPr>
              <a:t>Certs</a:t>
            </a:r>
          </a:p>
        </p:txBody>
      </p:sp>
      <p:sp>
        <p:nvSpPr>
          <p:cNvPr id="17" name="Oval 16"/>
          <p:cNvSpPr/>
          <p:nvPr/>
        </p:nvSpPr>
        <p:spPr>
          <a:xfrm>
            <a:off x="2006461" y="3681523"/>
            <a:ext cx="1015735" cy="533400"/>
          </a:xfrm>
          <a:prstGeom prst="ellipse">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600" dirty="0">
                <a:solidFill>
                  <a:srgbClr val="FFFFFF">
                    <a:alpha val="99000"/>
                  </a:srgbClr>
                </a:solidFill>
              </a:rPr>
              <a:t>SSH</a:t>
            </a:r>
            <a:br>
              <a:rPr lang="en-US" sz="1600" dirty="0">
                <a:solidFill>
                  <a:srgbClr val="FFFFFF">
                    <a:alpha val="99000"/>
                  </a:srgbClr>
                </a:solidFill>
              </a:rPr>
            </a:br>
            <a:r>
              <a:rPr lang="en-US" sz="1600" dirty="0">
                <a:solidFill>
                  <a:srgbClr val="FFFFFF">
                    <a:alpha val="99000"/>
                  </a:srgbClr>
                </a:solidFill>
              </a:rPr>
              <a:t>Keys</a:t>
            </a:r>
          </a:p>
        </p:txBody>
      </p:sp>
    </p:spTree>
    <p:extLst>
      <p:ext uri="{BB962C8B-B14F-4D97-AF65-F5344CB8AC3E}">
        <p14:creationId xmlns:p14="http://schemas.microsoft.com/office/powerpoint/2010/main" val="20385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fade">
                                      <p:cBhvr>
                                        <p:cTn id="4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animBg="1"/>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234"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295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1"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5613"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Rectangle 10"/>
          <p:cNvSpPr/>
          <p:nvPr/>
        </p:nvSpPr>
        <p:spPr bwMode="auto">
          <a:xfrm>
            <a:off x="-2" y="1"/>
            <a:ext cx="12192003" cy="9832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cxnSp>
        <p:nvCxnSpPr>
          <p:cNvPr id="81" name="Straight Connector 80"/>
          <p:cNvCxnSpPr/>
          <p:nvPr/>
        </p:nvCxnSpPr>
        <p:spPr>
          <a:xfrm>
            <a:off x="1528666" y="2889573"/>
            <a:ext cx="67727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gradFill>
                  <a:gsLst>
                    <a:gs pos="0">
                      <a:srgbClr val="FFFFFF"/>
                    </a:gs>
                    <a:gs pos="100000">
                      <a:srgbClr val="FFFFFF"/>
                    </a:gs>
                  </a:gsLst>
                  <a:lin ang="5400000" scaled="0"/>
                </a:gradFill>
              </a:rPr>
              <a:t>scale</a:t>
            </a:r>
            <a:endParaRPr lang="en-US" dirty="0">
              <a:gradFill>
                <a:gsLst>
                  <a:gs pos="0">
                    <a:srgbClr val="FFFFFF"/>
                  </a:gs>
                  <a:gs pos="100000">
                    <a:srgbClr val="FFFFFF"/>
                  </a:gs>
                </a:gsLst>
                <a:lin ang="5400000" scaled="0"/>
              </a:gradFill>
            </a:endParaRPr>
          </a:p>
        </p:txBody>
      </p:sp>
      <p:sp>
        <p:nvSpPr>
          <p:cNvPr id="5" name="Rectangle 4"/>
          <p:cNvSpPr/>
          <p:nvPr/>
        </p:nvSpPr>
        <p:spPr bwMode="auto">
          <a:xfrm>
            <a:off x="1538374" y="1918708"/>
            <a:ext cx="1349100"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Free</a:t>
            </a:r>
          </a:p>
        </p:txBody>
      </p:sp>
      <p:sp>
        <p:nvSpPr>
          <p:cNvPr id="107" name="Rectangle 106"/>
          <p:cNvSpPr/>
          <p:nvPr/>
        </p:nvSpPr>
        <p:spPr bwMode="auto">
          <a:xfrm>
            <a:off x="1528666" y="2858895"/>
            <a:ext cx="2308356" cy="6620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Shared</a:t>
            </a:r>
          </a:p>
        </p:txBody>
      </p:sp>
      <p:sp>
        <p:nvSpPr>
          <p:cNvPr id="112" name="Rectangle 111"/>
          <p:cNvSpPr/>
          <p:nvPr/>
        </p:nvSpPr>
        <p:spPr bwMode="auto">
          <a:xfrm>
            <a:off x="1528666" y="3799083"/>
            <a:ext cx="3794527" cy="6620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933" dirty="0">
                <a:gradFill>
                  <a:gsLst>
                    <a:gs pos="0">
                      <a:srgbClr val="FFFFFF"/>
                    </a:gs>
                    <a:gs pos="100000">
                      <a:srgbClr val="FFFFFF"/>
                    </a:gs>
                  </a:gsLst>
                  <a:lin ang="5400000" scaled="0"/>
                </a:gradFill>
              </a:rPr>
              <a:t>Standard</a:t>
            </a:r>
          </a:p>
        </p:txBody>
      </p:sp>
      <p:sp>
        <p:nvSpPr>
          <p:cNvPr id="6" name="Rectangle 5"/>
          <p:cNvSpPr/>
          <p:nvPr/>
        </p:nvSpPr>
        <p:spPr>
          <a:xfrm>
            <a:off x="2903001" y="1933573"/>
            <a:ext cx="4897495" cy="584775"/>
          </a:xfrm>
          <a:prstGeom prst="rect">
            <a:avLst/>
          </a:prstGeom>
        </p:spPr>
        <p:txBody>
          <a:bodyPr wrap="none">
            <a:spAutoFit/>
          </a:bodyPr>
          <a:lstStyle/>
          <a:p>
            <a:pPr defTabSz="1218714"/>
            <a:r>
              <a:rPr lang="en-US" sz="3200" dirty="0">
                <a:solidFill>
                  <a:srgbClr val="292929"/>
                </a:solidFill>
              </a:rPr>
              <a:t>Multi-tenant. Daily quotas</a:t>
            </a:r>
          </a:p>
        </p:txBody>
      </p:sp>
      <p:sp>
        <p:nvSpPr>
          <p:cNvPr id="9" name="Rectangle 8"/>
          <p:cNvSpPr/>
          <p:nvPr/>
        </p:nvSpPr>
        <p:spPr>
          <a:xfrm>
            <a:off x="3837022" y="2874683"/>
            <a:ext cx="4897495" cy="584775"/>
          </a:xfrm>
          <a:prstGeom prst="rect">
            <a:avLst/>
          </a:prstGeom>
        </p:spPr>
        <p:txBody>
          <a:bodyPr wrap="none">
            <a:spAutoFit/>
          </a:bodyPr>
          <a:lstStyle/>
          <a:p>
            <a:pPr defTabSz="1218714"/>
            <a:r>
              <a:rPr lang="en-US" sz="3200" dirty="0">
                <a:solidFill>
                  <a:srgbClr val="292929"/>
                </a:solidFill>
              </a:rPr>
              <a:t>Multi-tenant. Daily quotas</a:t>
            </a:r>
          </a:p>
        </p:txBody>
      </p:sp>
      <p:sp>
        <p:nvSpPr>
          <p:cNvPr id="16" name="Rectangle 15"/>
          <p:cNvSpPr/>
          <p:nvPr/>
        </p:nvSpPr>
        <p:spPr>
          <a:xfrm>
            <a:off x="5323192" y="3815794"/>
            <a:ext cx="5030544" cy="584775"/>
          </a:xfrm>
          <a:prstGeom prst="rect">
            <a:avLst/>
          </a:prstGeom>
        </p:spPr>
        <p:txBody>
          <a:bodyPr wrap="none">
            <a:spAutoFit/>
          </a:bodyPr>
          <a:lstStyle/>
          <a:p>
            <a:pPr defTabSz="1218714"/>
            <a:r>
              <a:rPr lang="en-US" sz="3200" dirty="0">
                <a:solidFill>
                  <a:srgbClr val="292929"/>
                </a:solidFill>
              </a:rPr>
              <a:t>Dedicated VMs. No quotas</a:t>
            </a:r>
          </a:p>
        </p:txBody>
      </p:sp>
    </p:spTree>
    <p:extLst>
      <p:ext uri="{BB962C8B-B14F-4D97-AF65-F5344CB8AC3E}">
        <p14:creationId xmlns:p14="http://schemas.microsoft.com/office/powerpoint/2010/main" val="311382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669713" cy="609398"/>
          </a:xfrm>
        </p:spPr>
        <p:txBody>
          <a:bodyPr/>
          <a:lstStyle/>
          <a:p>
            <a:r>
              <a:rPr lang="en-US" sz="4400" dirty="0"/>
              <a:t>The Technology to Provision a </a:t>
            </a:r>
            <a:r>
              <a:rPr lang="en-US" sz="4400" dirty="0">
                <a:solidFill>
                  <a:schemeClr val="accent2"/>
                </a:solidFill>
              </a:rPr>
              <a:t>Linux</a:t>
            </a:r>
            <a:r>
              <a:rPr lang="en-US" sz="4400" dirty="0"/>
              <a:t> Platform Image</a:t>
            </a:r>
          </a:p>
        </p:txBody>
      </p:sp>
      <p:pic>
        <p:nvPicPr>
          <p:cNvPr id="180"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928013" y="5751516"/>
            <a:ext cx="391206" cy="993775"/>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p:cNvSpPr/>
          <p:nvPr/>
        </p:nvSpPr>
        <p:spPr>
          <a:xfrm>
            <a:off x="6096002" y="5677495"/>
            <a:ext cx="2221423" cy="951905"/>
          </a:xfrm>
          <a:prstGeom prst="rect">
            <a:avLst/>
          </a:pr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tlCol="0" anchor="t"/>
          <a:lstStyle/>
          <a:p>
            <a:pPr algn="r" defTabSz="914363"/>
            <a:r>
              <a:rPr lang="en-US" sz="2000" dirty="0">
                <a:solidFill>
                  <a:srgbClr val="FFFFFF">
                    <a:alpha val="99000"/>
                  </a:srgbClr>
                </a:solidFill>
              </a:rPr>
              <a:t/>
            </a:r>
            <a:br>
              <a:rPr lang="en-US" sz="2000" dirty="0">
                <a:solidFill>
                  <a:srgbClr val="FFFFFF">
                    <a:alpha val="99000"/>
                  </a:srgbClr>
                </a:solidFill>
              </a:rPr>
            </a:br>
            <a:r>
              <a:rPr lang="en-US" sz="2000" dirty="0">
                <a:solidFill>
                  <a:srgbClr val="FFFFFF">
                    <a:alpha val="99000"/>
                  </a:srgbClr>
                </a:solidFill>
              </a:rPr>
              <a:t>Portal (API)</a:t>
            </a:r>
          </a:p>
        </p:txBody>
      </p:sp>
      <p:sp>
        <p:nvSpPr>
          <p:cNvPr id="182" name="Rectangle 181"/>
          <p:cNvSpPr/>
          <p:nvPr/>
        </p:nvSpPr>
        <p:spPr>
          <a:xfrm>
            <a:off x="515829" y="1181179"/>
            <a:ext cx="2945633" cy="5448221"/>
          </a:xfrm>
          <a:prstGeom prst="rect">
            <a:avLst/>
          </a:prstGeom>
          <a:solidFill>
            <a:schemeClr val="accent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r" defTabSz="914363"/>
            <a:r>
              <a:rPr lang="en-US" sz="2800" dirty="0" err="1">
                <a:solidFill>
                  <a:srgbClr val="FFFFFF">
                    <a:alpha val="99000"/>
                  </a:srgbClr>
                </a:solidFill>
              </a:rPr>
              <a:t>HyperVisor</a:t>
            </a:r>
            <a:endParaRPr lang="en-US" sz="2800" dirty="0">
              <a:solidFill>
                <a:srgbClr val="FFFFFF">
                  <a:alpha val="99000"/>
                </a:srgbClr>
              </a:solidFill>
            </a:endParaRPr>
          </a:p>
        </p:txBody>
      </p:sp>
      <p:sp>
        <p:nvSpPr>
          <p:cNvPr id="183" name="Rectangle 182"/>
          <p:cNvSpPr/>
          <p:nvPr/>
        </p:nvSpPr>
        <p:spPr>
          <a:xfrm>
            <a:off x="787749" y="1447800"/>
            <a:ext cx="2401790" cy="3123988"/>
          </a:xfrm>
          <a:prstGeom prst="rect">
            <a:avLst/>
          </a:prstGeom>
          <a:solidFill>
            <a:schemeClr val="accent6">
              <a:lumMod val="5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b"/>
          <a:lstStyle/>
          <a:p>
            <a:pPr algn="r" defTabSz="914363"/>
            <a:r>
              <a:rPr lang="en-US" sz="2000" dirty="0">
                <a:solidFill>
                  <a:srgbClr val="FFFFFF">
                    <a:alpha val="99000"/>
                  </a:srgbClr>
                </a:solidFill>
              </a:rPr>
              <a:t>VM</a:t>
            </a:r>
          </a:p>
        </p:txBody>
      </p:sp>
      <p:sp>
        <p:nvSpPr>
          <p:cNvPr id="184" name="TextBox 183"/>
          <p:cNvSpPr txBox="1"/>
          <p:nvPr/>
        </p:nvSpPr>
        <p:spPr>
          <a:xfrm>
            <a:off x="981705" y="2442888"/>
            <a:ext cx="482824" cy="369332"/>
          </a:xfrm>
          <a:prstGeom prst="rect">
            <a:avLst/>
          </a:prstGeom>
          <a:noFill/>
        </p:spPr>
        <p:txBody>
          <a:bodyPr wrap="none" rtlCol="0">
            <a:spAutoFit/>
          </a:bodyPr>
          <a:lstStyle/>
          <a:p>
            <a:pPr defTabSz="914363"/>
            <a:r>
              <a:rPr lang="en-US" dirty="0">
                <a:solidFill>
                  <a:srgbClr val="FFFFFF">
                    <a:alpha val="99000"/>
                  </a:srgbClr>
                </a:solidFill>
              </a:rPr>
              <a:t>OS</a:t>
            </a:r>
          </a:p>
        </p:txBody>
      </p:sp>
      <p:sp>
        <p:nvSpPr>
          <p:cNvPr id="185" name="TextBox 184"/>
          <p:cNvSpPr txBox="1"/>
          <p:nvPr/>
        </p:nvSpPr>
        <p:spPr>
          <a:xfrm>
            <a:off x="963337" y="1697348"/>
            <a:ext cx="659155" cy="369332"/>
          </a:xfrm>
          <a:prstGeom prst="rect">
            <a:avLst/>
          </a:prstGeom>
          <a:noFill/>
        </p:spPr>
        <p:txBody>
          <a:bodyPr wrap="none" rtlCol="0">
            <a:spAutoFit/>
          </a:bodyPr>
          <a:lstStyle/>
          <a:p>
            <a:pPr defTabSz="914363"/>
            <a:r>
              <a:rPr lang="en-US" dirty="0">
                <a:solidFill>
                  <a:srgbClr val="FFFFFF">
                    <a:alpha val="99000"/>
                  </a:srgbClr>
                </a:solidFill>
              </a:rPr>
              <a:t>Data</a:t>
            </a:r>
          </a:p>
        </p:txBody>
      </p:sp>
      <p:sp>
        <p:nvSpPr>
          <p:cNvPr id="186" name="TextBox 185"/>
          <p:cNvSpPr txBox="1"/>
          <p:nvPr/>
        </p:nvSpPr>
        <p:spPr>
          <a:xfrm>
            <a:off x="981706" y="3933968"/>
            <a:ext cx="801823" cy="369332"/>
          </a:xfrm>
          <a:prstGeom prst="rect">
            <a:avLst/>
          </a:prstGeom>
          <a:noFill/>
        </p:spPr>
        <p:txBody>
          <a:bodyPr wrap="none" rtlCol="0">
            <a:spAutoFit/>
          </a:bodyPr>
          <a:lstStyle/>
          <a:p>
            <a:pPr defTabSz="914363"/>
            <a:r>
              <a:rPr lang="en-US" dirty="0">
                <a:solidFill>
                  <a:srgbClr val="FFFFFF">
                    <a:alpha val="99000"/>
                  </a:srgbClr>
                </a:solidFill>
              </a:rPr>
              <a:t>Cache</a:t>
            </a:r>
          </a:p>
        </p:txBody>
      </p:sp>
      <p:pic>
        <p:nvPicPr>
          <p:cNvPr id="18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87476" y="2355626"/>
            <a:ext cx="402336" cy="546028"/>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789497" y="1611744"/>
            <a:ext cx="398294" cy="540543"/>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87476" y="3845620"/>
            <a:ext cx="402336" cy="546028"/>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9"/>
          <p:cNvPicPr>
            <a:picLocks noChangeAspect="1" noChangeArrowheads="1"/>
          </p:cNvPicPr>
          <p:nvPr/>
        </p:nvPicPr>
        <p:blipFill rotWithShape="1">
          <a:blip r:embed="rId6" cstate="print">
            <a:grayscl/>
            <a:extLst>
              <a:ext uri="{28A0092B-C50C-407E-A947-70E740481C1C}">
                <a14:useLocalDpi xmlns:a14="http://schemas.microsoft.com/office/drawing/2010/main" val="0"/>
              </a:ext>
            </a:extLst>
          </a:blip>
          <a:srcRect r="4304" b="3215"/>
          <a:stretch/>
        </p:blipFill>
        <p:spPr bwMode="auto">
          <a:xfrm>
            <a:off x="1699385" y="3078092"/>
            <a:ext cx="578518" cy="590004"/>
          </a:xfrm>
          <a:prstGeom prst="ellipse">
            <a:avLst/>
          </a:prstGeom>
          <a:noFill/>
          <a:ln>
            <a:noFill/>
          </a:ln>
        </p:spPr>
      </p:pic>
      <p:sp>
        <p:nvSpPr>
          <p:cNvPr id="191" name="TextBox 190"/>
          <p:cNvSpPr txBox="1"/>
          <p:nvPr/>
        </p:nvSpPr>
        <p:spPr>
          <a:xfrm>
            <a:off x="981706" y="3188428"/>
            <a:ext cx="543739" cy="369332"/>
          </a:xfrm>
          <a:prstGeom prst="rect">
            <a:avLst/>
          </a:prstGeom>
          <a:noFill/>
        </p:spPr>
        <p:txBody>
          <a:bodyPr wrap="none" rtlCol="0">
            <a:spAutoFit/>
          </a:bodyPr>
          <a:lstStyle/>
          <a:p>
            <a:pPr defTabSz="914363"/>
            <a:r>
              <a:rPr lang="en-US" dirty="0">
                <a:solidFill>
                  <a:srgbClr val="FFFFFF">
                    <a:alpha val="99000"/>
                  </a:srgbClr>
                </a:solidFill>
              </a:rPr>
              <a:t>ISO</a:t>
            </a:r>
          </a:p>
        </p:txBody>
      </p:sp>
      <p:sp>
        <p:nvSpPr>
          <p:cNvPr id="192" name="Rectangle 191"/>
          <p:cNvSpPr/>
          <p:nvPr/>
        </p:nvSpPr>
        <p:spPr>
          <a:xfrm>
            <a:off x="8818393" y="1181179"/>
            <a:ext cx="2844059" cy="1760571"/>
          </a:xfrm>
          <a:prstGeom prst="rect">
            <a:avLst/>
          </a:prstGeom>
          <a:solidFill>
            <a:schemeClr val="accent1"/>
          </a:solidFill>
          <a:ln>
            <a:noFill/>
          </a:ln>
          <a:effectLst/>
        </p:spPr>
        <p:style>
          <a:lnRef idx="1">
            <a:schemeClr val="accent6"/>
          </a:lnRef>
          <a:fillRef idx="2">
            <a:schemeClr val="accent6"/>
          </a:fillRef>
          <a:effectRef idx="1">
            <a:schemeClr val="accent6"/>
          </a:effectRef>
          <a:fontRef idx="minor">
            <a:schemeClr val="dk1"/>
          </a:fontRef>
        </p:style>
        <p:txBody>
          <a:bodyPr rtlCol="0" anchor="b"/>
          <a:lstStyle/>
          <a:p>
            <a:pPr defTabSz="914363"/>
            <a:r>
              <a:rPr lang="en-US" sz="1200" dirty="0">
                <a:solidFill>
                  <a:srgbClr val="FFFFFF">
                    <a:alpha val="99000"/>
                  </a:srgbClr>
                </a:solidFill>
              </a:rPr>
              <a:t>Partner Repository</a:t>
            </a:r>
          </a:p>
        </p:txBody>
      </p:sp>
      <p:sp>
        <p:nvSpPr>
          <p:cNvPr id="193" name="Rectangle 192"/>
          <p:cNvSpPr/>
          <p:nvPr/>
        </p:nvSpPr>
        <p:spPr>
          <a:xfrm>
            <a:off x="3708576" y="1181179"/>
            <a:ext cx="4830430" cy="1760573"/>
          </a:xfrm>
          <a:prstGeom prst="rect">
            <a:avLst/>
          </a:prstGeom>
          <a:solidFill>
            <a:schemeClr val="accent4"/>
          </a:solidFill>
          <a:ln>
            <a:noFill/>
          </a:ln>
          <a:effectLst/>
        </p:spPr>
        <p:style>
          <a:lnRef idx="1">
            <a:schemeClr val="accent5"/>
          </a:lnRef>
          <a:fillRef idx="2">
            <a:schemeClr val="accent5"/>
          </a:fillRef>
          <a:effectRef idx="1">
            <a:schemeClr val="accent5"/>
          </a:effectRef>
          <a:fontRef idx="minor">
            <a:schemeClr val="dk1"/>
          </a:fontRef>
        </p:style>
        <p:txBody>
          <a:bodyPr rtlCol="0" anchor="t"/>
          <a:lstStyle/>
          <a:p>
            <a:pPr algn="r" defTabSz="914363"/>
            <a:r>
              <a:rPr lang="en-US" sz="2800" dirty="0">
                <a:solidFill>
                  <a:srgbClr val="FFFFFF">
                    <a:alpha val="99000"/>
                  </a:srgbClr>
                </a:solidFill>
              </a:rPr>
              <a:t>Customer’s </a:t>
            </a:r>
          </a:p>
          <a:p>
            <a:pPr algn="r" defTabSz="914363"/>
            <a:r>
              <a:rPr lang="en-US" sz="2800" dirty="0">
                <a:solidFill>
                  <a:srgbClr val="FFFFFF">
                    <a:alpha val="99000"/>
                  </a:srgbClr>
                </a:solidFill>
              </a:rPr>
              <a:t>Storage </a:t>
            </a:r>
            <a:br>
              <a:rPr lang="en-US" sz="2800" dirty="0">
                <a:solidFill>
                  <a:srgbClr val="FFFFFF">
                    <a:alpha val="99000"/>
                  </a:srgbClr>
                </a:solidFill>
              </a:rPr>
            </a:br>
            <a:r>
              <a:rPr lang="en-US" sz="2800" dirty="0">
                <a:solidFill>
                  <a:srgbClr val="FFFFFF">
                    <a:alpha val="99000"/>
                  </a:srgbClr>
                </a:solidFill>
              </a:rPr>
              <a:t>Account</a:t>
            </a:r>
          </a:p>
        </p:txBody>
      </p:sp>
      <p:sp>
        <p:nvSpPr>
          <p:cNvPr id="194" name="Rectangle 193"/>
          <p:cNvSpPr/>
          <p:nvPr/>
        </p:nvSpPr>
        <p:spPr>
          <a:xfrm>
            <a:off x="3798754" y="2124362"/>
            <a:ext cx="1380744" cy="777240"/>
          </a:xfrm>
          <a:prstGeom prst="rect">
            <a:avLst/>
          </a:prstGeom>
          <a:blipFill>
            <a:blip r:embed="rId7"/>
            <a:stretch>
              <a:fillRect/>
            </a:stretch>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3"/>
            <a:endParaRPr lang="en-US" dirty="0">
              <a:solidFill>
                <a:srgbClr val="5F5F5F">
                  <a:alpha val="99000"/>
                </a:srgbClr>
              </a:solidFill>
            </a:endParaRPr>
          </a:p>
        </p:txBody>
      </p:sp>
      <p:sp>
        <p:nvSpPr>
          <p:cNvPr id="195" name="Rectangle 194"/>
          <p:cNvSpPr/>
          <p:nvPr/>
        </p:nvSpPr>
        <p:spPr>
          <a:xfrm>
            <a:off x="3794975" y="1248638"/>
            <a:ext cx="1381728" cy="777422"/>
          </a:xfrm>
          <a:prstGeom prst="rect">
            <a:avLst/>
          </a:prstGeom>
          <a:blipFill>
            <a:blip r:embed="rId7"/>
            <a:stretch>
              <a:fillRect/>
            </a:stretch>
          </a:bli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3"/>
            <a:endParaRPr lang="en-US" dirty="0">
              <a:solidFill>
                <a:srgbClr val="5F5F5F">
                  <a:alpha val="99000"/>
                </a:srgbClr>
              </a:solidFill>
            </a:endParaRPr>
          </a:p>
        </p:txBody>
      </p:sp>
      <p:sp>
        <p:nvSpPr>
          <p:cNvPr id="196" name="TextBox 195"/>
          <p:cNvSpPr txBox="1"/>
          <p:nvPr/>
        </p:nvSpPr>
        <p:spPr>
          <a:xfrm>
            <a:off x="9834127" y="1181178"/>
            <a:ext cx="1828325" cy="707886"/>
          </a:xfrm>
          <a:prstGeom prst="rect">
            <a:avLst/>
          </a:prstGeom>
          <a:noFill/>
        </p:spPr>
        <p:txBody>
          <a:bodyPr wrap="square" rtlCol="0">
            <a:spAutoFit/>
          </a:bodyPr>
          <a:lstStyle/>
          <a:p>
            <a:pPr algn="r" defTabSz="914363"/>
            <a:r>
              <a:rPr lang="en-US" sz="2000" dirty="0">
                <a:solidFill>
                  <a:srgbClr val="FFFFFF">
                    <a:alpha val="99000"/>
                  </a:srgbClr>
                </a:solidFill>
              </a:rPr>
              <a:t>Stock </a:t>
            </a:r>
            <a:br>
              <a:rPr lang="en-US" sz="2000" dirty="0">
                <a:solidFill>
                  <a:srgbClr val="FFFFFF">
                    <a:alpha val="99000"/>
                  </a:srgbClr>
                </a:solidFill>
              </a:rPr>
            </a:br>
            <a:r>
              <a:rPr lang="en-US" sz="2000" dirty="0">
                <a:solidFill>
                  <a:srgbClr val="FFFFFF">
                    <a:alpha val="99000"/>
                  </a:srgbClr>
                </a:solidFill>
              </a:rPr>
              <a:t>Images</a:t>
            </a:r>
          </a:p>
        </p:txBody>
      </p:sp>
      <p:sp>
        <p:nvSpPr>
          <p:cNvPr id="197" name="Rectangle 196"/>
          <p:cNvSpPr/>
          <p:nvPr/>
        </p:nvSpPr>
        <p:spPr>
          <a:xfrm>
            <a:off x="3708574" y="3188428"/>
            <a:ext cx="2126250" cy="2382252"/>
          </a:xfrm>
          <a:prstGeom prst="rect">
            <a:avLst/>
          </a:prstGeom>
          <a:solidFill>
            <a:schemeClr val="accent2">
              <a:lumMod val="20000"/>
              <a:lumOff val="80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b"/>
          <a:lstStyle/>
          <a:p>
            <a:pPr algn="r" defTabSz="914363"/>
            <a:r>
              <a:rPr lang="en-US" dirty="0">
                <a:solidFill>
                  <a:srgbClr val="5F5F5F">
                    <a:alpha val="99000"/>
                  </a:srgbClr>
                </a:solidFill>
              </a:rPr>
              <a:t>Provisioning Repository</a:t>
            </a:r>
          </a:p>
        </p:txBody>
      </p:sp>
      <p:sp>
        <p:nvSpPr>
          <p:cNvPr id="198" name="TextBox 197"/>
          <p:cNvSpPr txBox="1"/>
          <p:nvPr/>
        </p:nvSpPr>
        <p:spPr>
          <a:xfrm>
            <a:off x="4153043" y="4237335"/>
            <a:ext cx="1237312" cy="338554"/>
          </a:xfrm>
          <a:prstGeom prst="rect">
            <a:avLst/>
          </a:prstGeom>
          <a:noFill/>
        </p:spPr>
        <p:txBody>
          <a:bodyPr wrap="square" rtlCol="0">
            <a:spAutoFit/>
          </a:bodyPr>
          <a:lstStyle/>
          <a:p>
            <a:pPr algn="ctr" defTabSz="914363"/>
            <a:r>
              <a:rPr lang="en-US" sz="1600" dirty="0" err="1">
                <a:solidFill>
                  <a:srgbClr val="5F5F5F">
                    <a:alpha val="99000"/>
                  </a:srgbClr>
                </a:solidFill>
              </a:rPr>
              <a:t>Unattend</a:t>
            </a:r>
            <a:endParaRPr lang="en-US" dirty="0">
              <a:solidFill>
                <a:srgbClr val="5F5F5F">
                  <a:alpha val="99000"/>
                </a:srgbClr>
              </a:solidFill>
            </a:endParaRPr>
          </a:p>
        </p:txBody>
      </p:sp>
      <p:sp>
        <p:nvSpPr>
          <p:cNvPr id="199" name="Rectangular Callout 198"/>
          <p:cNvSpPr/>
          <p:nvPr/>
        </p:nvSpPr>
        <p:spPr>
          <a:xfrm>
            <a:off x="9811237" y="4571788"/>
            <a:ext cx="1851214" cy="998892"/>
          </a:xfrm>
          <a:prstGeom prst="wedgeRectCallout">
            <a:avLst>
              <a:gd name="adj1" fmla="val -3888"/>
              <a:gd name="adj2" fmla="val 70904"/>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r>
              <a:rPr lang="en-US" sz="1600" dirty="0">
                <a:solidFill>
                  <a:srgbClr val="5F5F5F">
                    <a:alpha val="99000"/>
                  </a:srgbClr>
                </a:solidFill>
              </a:rPr>
              <a:t>Add Server</a:t>
            </a:r>
          </a:p>
          <a:p>
            <a:pPr marL="285750" indent="-285750" defTabSz="914363">
              <a:buFont typeface="Wingdings" pitchFamily="2" charset="2"/>
              <a:buChar char="à"/>
            </a:pPr>
            <a:r>
              <a:rPr lang="en-US" sz="1100" dirty="0">
                <a:solidFill>
                  <a:srgbClr val="5F5F5F">
                    <a:alpha val="99000"/>
                  </a:srgbClr>
                </a:solidFill>
                <a:sym typeface="Wingdings" pitchFamily="2" charset="2"/>
              </a:rPr>
              <a:t>Hostname</a:t>
            </a:r>
          </a:p>
          <a:p>
            <a:pPr marL="285750" indent="-285750" defTabSz="914363">
              <a:buFont typeface="Wingdings" pitchFamily="2" charset="2"/>
              <a:buChar char="à"/>
            </a:pPr>
            <a:r>
              <a:rPr lang="en-US" sz="1100" dirty="0">
                <a:solidFill>
                  <a:srgbClr val="5F5F5F">
                    <a:alpha val="99000"/>
                  </a:srgbClr>
                </a:solidFill>
                <a:sym typeface="Wingdings" pitchFamily="2" charset="2"/>
              </a:rPr>
              <a:t>Password</a:t>
            </a:r>
          </a:p>
          <a:p>
            <a:pPr marL="285750" indent="-285750" defTabSz="914363">
              <a:buFont typeface="Wingdings" pitchFamily="2" charset="2"/>
              <a:buChar char="à"/>
            </a:pPr>
            <a:r>
              <a:rPr lang="en-US" sz="1200" dirty="0">
                <a:solidFill>
                  <a:srgbClr val="5F5F5F">
                    <a:alpha val="99000"/>
                  </a:srgbClr>
                </a:solidFill>
                <a:sym typeface="Wingdings" pitchFamily="2" charset="2"/>
              </a:rPr>
              <a:t>…</a:t>
            </a:r>
          </a:p>
        </p:txBody>
      </p:sp>
      <p:pic>
        <p:nvPicPr>
          <p:cNvPr id="200"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756412" y="5939920"/>
            <a:ext cx="471533" cy="471533"/>
          </a:xfrm>
          <a:prstGeom prst="rect">
            <a:avLst/>
          </a:prstGeom>
          <a:noFill/>
          <a:extLst>
            <a:ext uri="{909E8E84-426E-40DD-AFC4-6F175D3DCCD1}">
              <a14:hiddenFill xmlns:a14="http://schemas.microsoft.com/office/drawing/2010/main">
                <a:solidFill>
                  <a:srgbClr val="FFFFFF"/>
                </a:solidFill>
              </a14:hiddenFill>
            </a:ext>
          </a:extLst>
        </p:spPr>
      </p:pic>
      <p:sp>
        <p:nvSpPr>
          <p:cNvPr id="201" name="Bent-Up Arrow 200"/>
          <p:cNvSpPr/>
          <p:nvPr/>
        </p:nvSpPr>
        <p:spPr>
          <a:xfrm>
            <a:off x="7176218" y="2941751"/>
            <a:ext cx="2635020" cy="2320090"/>
          </a:xfrm>
          <a:prstGeom prst="bentUpArrow">
            <a:avLst>
              <a:gd name="adj1" fmla="val 13476"/>
              <a:gd name="adj2" fmla="val 17180"/>
              <a:gd name="adj3" fmla="val 25000"/>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rtlCol="0" anchor="t"/>
          <a:lstStyle/>
          <a:p>
            <a:pPr algn="r" defTabSz="914363"/>
            <a:endParaRPr lang="en-US" sz="2000">
              <a:solidFill>
                <a:srgbClr val="FFFFFF">
                  <a:alpha val="99000"/>
                </a:srgbClr>
              </a:solidFill>
            </a:endParaRPr>
          </a:p>
        </p:txBody>
      </p:sp>
      <p:sp>
        <p:nvSpPr>
          <p:cNvPr id="202" name="Bent-Up Arrow 201"/>
          <p:cNvSpPr/>
          <p:nvPr/>
        </p:nvSpPr>
        <p:spPr>
          <a:xfrm rot="16200000">
            <a:off x="4831029" y="2422079"/>
            <a:ext cx="2503591" cy="1806647"/>
          </a:xfrm>
          <a:prstGeom prst="bentUpArrow">
            <a:avLst>
              <a:gd name="adj1" fmla="val 13269"/>
              <a:gd name="adj2" fmla="val 15721"/>
              <a:gd name="adj3" fmla="val 20782"/>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rtlCol="0" anchor="t"/>
          <a:lstStyle/>
          <a:p>
            <a:pPr algn="r" defTabSz="914363"/>
            <a:endParaRPr lang="en-US" sz="2000">
              <a:solidFill>
                <a:srgbClr val="FFFFFF">
                  <a:alpha val="99000"/>
                </a:srgbClr>
              </a:solidFill>
            </a:endParaRPr>
          </a:p>
        </p:txBody>
      </p:sp>
      <p:pic>
        <p:nvPicPr>
          <p:cNvPr id="203" name="Picture 15"/>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3767201" y="1244551"/>
            <a:ext cx="411803" cy="55989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15"/>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3767201" y="2101514"/>
            <a:ext cx="411803" cy="55989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3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637304" y="4953004"/>
            <a:ext cx="702678" cy="617677"/>
          </a:xfrm>
          <a:prstGeom prst="rect">
            <a:avLst/>
          </a:prstGeom>
          <a:noFill/>
          <a:extLst>
            <a:ext uri="{909E8E84-426E-40DD-AFC4-6F175D3DCCD1}">
              <a14:hiddenFill xmlns:a14="http://schemas.microsoft.com/office/drawing/2010/main">
                <a:solidFill>
                  <a:srgbClr val="FFFFFF"/>
                </a:solidFill>
              </a14:hiddenFill>
            </a:ext>
          </a:extLst>
        </p:spPr>
      </p:pic>
      <p:sp>
        <p:nvSpPr>
          <p:cNvPr id="206" name="Up-Down Arrow 205"/>
          <p:cNvSpPr/>
          <p:nvPr/>
        </p:nvSpPr>
        <p:spPr>
          <a:xfrm>
            <a:off x="1878077" y="4478476"/>
            <a:ext cx="221134" cy="452576"/>
          </a:xfrm>
          <a:prstGeom prst="upDownArrow">
            <a:avLst/>
          </a:prstGeom>
          <a:solidFill>
            <a:schemeClr val="accent1"/>
          </a:solidFill>
          <a:ln>
            <a:noFill/>
          </a:ln>
          <a:effectLst/>
        </p:spPr>
        <p:style>
          <a:lnRef idx="1">
            <a:schemeClr val="accent6"/>
          </a:lnRef>
          <a:fillRef idx="2">
            <a:schemeClr val="accent6"/>
          </a:fillRef>
          <a:effectRef idx="1">
            <a:schemeClr val="accent6"/>
          </a:effectRef>
          <a:fontRef idx="minor">
            <a:schemeClr val="dk1"/>
          </a:fontRef>
        </p:style>
        <p:txBody>
          <a:bodyPr rtlCol="0" anchor="b"/>
          <a:lstStyle/>
          <a:p>
            <a:pPr algn="ctr" defTabSz="914363"/>
            <a:endParaRPr lang="en-US" sz="1200" b="1">
              <a:solidFill>
                <a:srgbClr val="FF8A00">
                  <a:lumMod val="50000"/>
                  <a:alpha val="99000"/>
                </a:srgbClr>
              </a:solidFill>
            </a:endParaRPr>
          </a:p>
        </p:txBody>
      </p:sp>
      <p:sp>
        <p:nvSpPr>
          <p:cNvPr id="207" name="TextBox 206"/>
          <p:cNvSpPr txBox="1"/>
          <p:nvPr/>
        </p:nvSpPr>
        <p:spPr>
          <a:xfrm>
            <a:off x="1293581" y="5537239"/>
            <a:ext cx="1319592" cy="369332"/>
          </a:xfrm>
          <a:prstGeom prst="rect">
            <a:avLst/>
          </a:prstGeom>
          <a:noFill/>
        </p:spPr>
        <p:txBody>
          <a:bodyPr wrap="none" rtlCol="0">
            <a:spAutoFit/>
          </a:bodyPr>
          <a:lstStyle/>
          <a:p>
            <a:pPr defTabSz="914363"/>
            <a:r>
              <a:rPr lang="en-US" dirty="0" err="1">
                <a:solidFill>
                  <a:srgbClr val="FFFFFF">
                    <a:alpha val="99000"/>
                  </a:srgbClr>
                </a:solidFill>
              </a:rPr>
              <a:t>Cache.VHD</a:t>
            </a:r>
            <a:endParaRPr lang="en-US" sz="2000" dirty="0">
              <a:solidFill>
                <a:srgbClr val="FFFFFF">
                  <a:alpha val="99000"/>
                </a:srgbClr>
              </a:solidFill>
            </a:endParaRPr>
          </a:p>
        </p:txBody>
      </p:sp>
      <p:sp>
        <p:nvSpPr>
          <p:cNvPr id="208" name="Left-Right Arrow 207"/>
          <p:cNvSpPr/>
          <p:nvPr/>
        </p:nvSpPr>
        <p:spPr>
          <a:xfrm>
            <a:off x="2277901" y="2528837"/>
            <a:ext cx="1389113" cy="199607"/>
          </a:xfrm>
          <a:prstGeom prst="leftRightArrow">
            <a:avLst/>
          </a:prstGeom>
          <a:solidFill>
            <a:schemeClr val="accent1"/>
          </a:solidFill>
          <a:ln>
            <a:noFill/>
          </a:ln>
          <a:effectLst/>
        </p:spPr>
        <p:style>
          <a:lnRef idx="1">
            <a:schemeClr val="accent6"/>
          </a:lnRef>
          <a:fillRef idx="2">
            <a:schemeClr val="accent6"/>
          </a:fillRef>
          <a:effectRef idx="1">
            <a:schemeClr val="accent6"/>
          </a:effectRef>
          <a:fontRef idx="minor">
            <a:schemeClr val="dk1"/>
          </a:fontRef>
        </p:style>
        <p:txBody>
          <a:bodyPr rtlCol="0" anchor="b"/>
          <a:lstStyle/>
          <a:p>
            <a:pPr algn="ctr" defTabSz="914363"/>
            <a:endParaRPr lang="en-US" sz="1200" b="1">
              <a:solidFill>
                <a:srgbClr val="FF8A00">
                  <a:lumMod val="50000"/>
                  <a:alpha val="99000"/>
                </a:srgbClr>
              </a:solidFill>
            </a:endParaRPr>
          </a:p>
        </p:txBody>
      </p:sp>
      <p:sp>
        <p:nvSpPr>
          <p:cNvPr id="209" name="Left-Right Arrow 208"/>
          <p:cNvSpPr/>
          <p:nvPr/>
        </p:nvSpPr>
        <p:spPr>
          <a:xfrm>
            <a:off x="2277900" y="1782211"/>
            <a:ext cx="1389114" cy="199607"/>
          </a:xfrm>
          <a:prstGeom prst="leftRightArrow">
            <a:avLst/>
          </a:prstGeom>
          <a:solidFill>
            <a:schemeClr val="accent1"/>
          </a:solidFill>
          <a:ln>
            <a:noFill/>
          </a:ln>
          <a:effectLst/>
        </p:spPr>
        <p:style>
          <a:lnRef idx="1">
            <a:schemeClr val="accent6"/>
          </a:lnRef>
          <a:fillRef idx="2">
            <a:schemeClr val="accent6"/>
          </a:fillRef>
          <a:effectRef idx="1">
            <a:schemeClr val="accent6"/>
          </a:effectRef>
          <a:fontRef idx="minor">
            <a:schemeClr val="dk1"/>
          </a:fontRef>
        </p:style>
        <p:txBody>
          <a:bodyPr rtlCol="0" anchor="b"/>
          <a:lstStyle/>
          <a:p>
            <a:pPr algn="ctr" defTabSz="914363"/>
            <a:endParaRPr lang="en-US" sz="1200" b="1" dirty="0">
              <a:solidFill>
                <a:srgbClr val="FF8A00">
                  <a:lumMod val="50000"/>
                  <a:alpha val="99000"/>
                </a:srgbClr>
              </a:solidFill>
            </a:endParaRPr>
          </a:p>
        </p:txBody>
      </p:sp>
      <p:sp>
        <p:nvSpPr>
          <p:cNvPr id="210" name="Bent Arrow 209"/>
          <p:cNvSpPr/>
          <p:nvPr/>
        </p:nvSpPr>
        <p:spPr>
          <a:xfrm flipH="1">
            <a:off x="2277901" y="3207095"/>
            <a:ext cx="2494942" cy="428566"/>
          </a:xfrm>
          <a:prstGeom prst="bentArrow">
            <a:avLst>
              <a:gd name="adj1" fmla="val 25565"/>
              <a:gd name="adj2" fmla="val 25011"/>
              <a:gd name="adj3" fmla="val 24595"/>
              <a:gd name="adj4" fmla="val 50925"/>
            </a:avLst>
          </a:prstGeom>
          <a:solidFill>
            <a:schemeClr val="accent1"/>
          </a:solidFill>
          <a:ln>
            <a:noFill/>
          </a:ln>
          <a:effectLst/>
        </p:spPr>
        <p:style>
          <a:lnRef idx="1">
            <a:schemeClr val="accent6"/>
          </a:lnRef>
          <a:fillRef idx="2">
            <a:schemeClr val="accent6"/>
          </a:fillRef>
          <a:effectRef idx="1">
            <a:schemeClr val="accent6"/>
          </a:effectRef>
          <a:fontRef idx="minor">
            <a:schemeClr val="dk1"/>
          </a:fontRef>
        </p:style>
        <p:txBody>
          <a:bodyPr rtlCol="0" anchor="b"/>
          <a:lstStyle/>
          <a:p>
            <a:pPr algn="ctr" defTabSz="914363"/>
            <a:endParaRPr lang="en-US" sz="1200" b="1">
              <a:solidFill>
                <a:srgbClr val="FF8A00">
                  <a:lumMod val="50000"/>
                  <a:alpha val="99000"/>
                </a:srgbClr>
              </a:solidFill>
            </a:endParaRPr>
          </a:p>
        </p:txBody>
      </p:sp>
      <p:sp>
        <p:nvSpPr>
          <p:cNvPr id="211" name="Rectangle 210"/>
          <p:cNvSpPr/>
          <p:nvPr/>
        </p:nvSpPr>
        <p:spPr>
          <a:xfrm>
            <a:off x="6096002" y="4577198"/>
            <a:ext cx="2221423" cy="992476"/>
          </a:xfrm>
          <a:prstGeom prst="rect">
            <a:avLst/>
          </a:prstGeom>
          <a:solidFill>
            <a:schemeClr val="accent5"/>
          </a:solidFill>
          <a:ln>
            <a:noFill/>
          </a:ln>
          <a:effectLst/>
        </p:spPr>
        <p:style>
          <a:lnRef idx="1">
            <a:schemeClr val="accent5"/>
          </a:lnRef>
          <a:fillRef idx="3">
            <a:schemeClr val="accent5"/>
          </a:fillRef>
          <a:effectRef idx="2">
            <a:schemeClr val="accent5"/>
          </a:effectRef>
          <a:fontRef idx="minor">
            <a:schemeClr val="lt1"/>
          </a:fontRef>
        </p:style>
        <p:txBody>
          <a:bodyPr rtlCol="0" anchor="t"/>
          <a:lstStyle/>
          <a:p>
            <a:pPr algn="r" defTabSz="914363"/>
            <a:r>
              <a:rPr lang="en-US" sz="2000" dirty="0">
                <a:solidFill>
                  <a:srgbClr val="FFFFFF">
                    <a:alpha val="99000"/>
                  </a:srgbClr>
                </a:solidFill>
              </a:rPr>
              <a:t/>
            </a:r>
            <a:br>
              <a:rPr lang="en-US" sz="2000" dirty="0">
                <a:solidFill>
                  <a:srgbClr val="FFFFFF">
                    <a:alpha val="99000"/>
                  </a:srgbClr>
                </a:solidFill>
              </a:rPr>
            </a:br>
            <a:r>
              <a:rPr lang="en-US" sz="2000" dirty="0">
                <a:solidFill>
                  <a:srgbClr val="FFFFFF">
                    <a:alpha val="99000"/>
                  </a:srgbClr>
                </a:solidFill>
              </a:rPr>
              <a:t>Storage API</a:t>
            </a:r>
          </a:p>
        </p:txBody>
      </p:sp>
      <p:pic>
        <p:nvPicPr>
          <p:cNvPr id="212" name="Picture 2" descr="C:\Users\Greg\Desktop\Misc\DVD_ART36\Artwork_Imagery\Icons - Illustrations\_ WINDOWS SERVER ICONS\Media\Media DVD CD Disc.png"/>
          <p:cNvPicPr>
            <a:picLocks noChangeAspect="1" noChangeArrowheads="1"/>
          </p:cNvPicPr>
          <p:nvPr/>
        </p:nvPicPr>
        <p:blipFill rotWithShape="1">
          <a:blip r:embed="rId12">
            <a:grayscl/>
            <a:extLst>
              <a:ext uri="{28A0092B-C50C-407E-A947-70E740481C1C}">
                <a14:useLocalDpi xmlns:a14="http://schemas.microsoft.com/office/drawing/2010/main" val="0"/>
              </a:ext>
            </a:extLst>
          </a:blip>
          <a:srcRect l="1116" t="2000" r="4012" b="4283"/>
          <a:stretch/>
        </p:blipFill>
        <p:spPr bwMode="auto">
          <a:xfrm>
            <a:off x="8937797" y="1287628"/>
            <a:ext cx="1078762" cy="1074572"/>
          </a:xfrm>
          <a:prstGeom prst="ellipse">
            <a:avLst/>
          </a:prstGeom>
          <a:noFill/>
          <a:extLst>
            <a:ext uri="{909E8E84-426E-40DD-AFC4-6F175D3DCCD1}">
              <a14:hiddenFill xmlns:a14="http://schemas.microsoft.com/office/drawing/2010/main">
                <a:solidFill>
                  <a:srgbClr val="FFFFFF"/>
                </a:solidFill>
              </a14:hiddenFill>
            </a:ext>
          </a:extLst>
        </p:spPr>
      </p:pic>
      <p:pic>
        <p:nvPicPr>
          <p:cNvPr id="213" name="Picture 2" descr="C:\Users\Greg\Desktop\Misc\DVD_ART36\Artwork_Imagery\Icons - Illustrations\_ WINDOWS SERVER ICONS\Media\Media DVD CD Disc.png"/>
          <p:cNvPicPr>
            <a:picLocks noChangeAspect="1" noChangeArrowheads="1"/>
          </p:cNvPicPr>
          <p:nvPr/>
        </p:nvPicPr>
        <p:blipFill rotWithShape="1">
          <a:blip r:embed="rId12">
            <a:grayscl/>
            <a:extLst>
              <a:ext uri="{28A0092B-C50C-407E-A947-70E740481C1C}">
                <a14:useLocalDpi xmlns:a14="http://schemas.microsoft.com/office/drawing/2010/main" val="0"/>
              </a:ext>
            </a:extLst>
          </a:blip>
          <a:srcRect l="1116" t="2000" r="4012" b="4283"/>
          <a:stretch/>
        </p:blipFill>
        <p:spPr bwMode="auto">
          <a:xfrm>
            <a:off x="9658628" y="1637349"/>
            <a:ext cx="1078762" cy="1074572"/>
          </a:xfrm>
          <a:prstGeom prst="ellipse">
            <a:avLst/>
          </a:prstGeom>
          <a:noFill/>
          <a:extLst>
            <a:ext uri="{909E8E84-426E-40DD-AFC4-6F175D3DCCD1}">
              <a14:hiddenFill xmlns:a14="http://schemas.microsoft.com/office/drawing/2010/main">
                <a:solidFill>
                  <a:srgbClr val="FFFFFF"/>
                </a:solidFill>
              </a14:hiddenFill>
            </a:ext>
          </a:extLst>
        </p:spPr>
      </p:pic>
      <p:sp>
        <p:nvSpPr>
          <p:cNvPr id="214" name="Rectangle 213"/>
          <p:cNvSpPr/>
          <p:nvPr/>
        </p:nvSpPr>
        <p:spPr>
          <a:xfrm>
            <a:off x="4772845" y="2527886"/>
            <a:ext cx="1090359" cy="369332"/>
          </a:xfrm>
          <a:prstGeom prst="rect">
            <a:avLst/>
          </a:prstGeom>
        </p:spPr>
        <p:txBody>
          <a:bodyPr wrap="square">
            <a:spAutoFit/>
          </a:bodyPr>
          <a:lstStyle/>
          <a:p>
            <a:pPr algn="ctr" defTabSz="914363"/>
            <a:r>
              <a:rPr lang="en-US" dirty="0">
                <a:solidFill>
                  <a:srgbClr val="FFFFFF">
                    <a:alpha val="99000"/>
                  </a:srgbClr>
                </a:solidFill>
              </a:rPr>
              <a:t>OS Disk</a:t>
            </a:r>
          </a:p>
        </p:txBody>
      </p:sp>
      <p:sp>
        <p:nvSpPr>
          <p:cNvPr id="215" name="Rectangle 214"/>
          <p:cNvSpPr/>
          <p:nvPr/>
        </p:nvSpPr>
        <p:spPr>
          <a:xfrm>
            <a:off x="4590636" y="1665781"/>
            <a:ext cx="1652063" cy="369332"/>
          </a:xfrm>
          <a:prstGeom prst="rect">
            <a:avLst/>
          </a:prstGeom>
        </p:spPr>
        <p:txBody>
          <a:bodyPr wrap="square">
            <a:spAutoFit/>
          </a:bodyPr>
          <a:lstStyle/>
          <a:p>
            <a:pPr algn="ctr" defTabSz="914363"/>
            <a:r>
              <a:rPr lang="en-US" dirty="0">
                <a:solidFill>
                  <a:srgbClr val="FFFFFF">
                    <a:alpha val="99000"/>
                  </a:srgbClr>
                </a:solidFill>
              </a:rPr>
              <a:t>Data Disk</a:t>
            </a:r>
          </a:p>
        </p:txBody>
      </p:sp>
      <p:pic>
        <p:nvPicPr>
          <p:cNvPr id="216" name="Picture 215"/>
          <p:cNvPicPr>
            <a:picLocks noChangeAspect="1"/>
          </p:cNvPicPr>
          <p:nvPr/>
        </p:nvPicPr>
        <p:blipFill>
          <a:blip r:embed="rId13" cstate="print">
            <a:lum bright="70000" contrast="-70000"/>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09940" y="4671674"/>
            <a:ext cx="2057400" cy="239146"/>
          </a:xfrm>
          <a:prstGeom prst="rect">
            <a:avLst/>
          </a:prstGeom>
        </p:spPr>
      </p:pic>
      <p:pic>
        <p:nvPicPr>
          <p:cNvPr id="217" name="Picture 216"/>
          <p:cNvPicPr>
            <a:picLocks noChangeAspect="1"/>
          </p:cNvPicPr>
          <p:nvPr/>
        </p:nvPicPr>
        <p:blipFill>
          <a:blip r:embed="rId13" cstate="print">
            <a:lum bright="70000" contrast="-70000"/>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09940" y="5720858"/>
            <a:ext cx="2057400" cy="239146"/>
          </a:xfrm>
          <a:prstGeom prst="rect">
            <a:avLst/>
          </a:prstGeom>
        </p:spPr>
      </p:pic>
      <p:pic>
        <p:nvPicPr>
          <p:cNvPr id="218" name="Picture 5"/>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6096001" y="5706340"/>
            <a:ext cx="1007902" cy="100790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339982" y="3445046"/>
            <a:ext cx="765753" cy="791325"/>
            <a:chOff x="2071031" y="2590801"/>
            <a:chExt cx="765753" cy="791325"/>
          </a:xfrm>
        </p:grpSpPr>
        <p:pic>
          <p:nvPicPr>
            <p:cNvPr id="219" name="Picture 2" descr="C:\Users\hjerez.REDMOND\AppData\Local\Microsoft\Windows\Temporary Internet Files\Content.IE5\89YZ8OWK\MC900326128[1].wmf"/>
            <p:cNvPicPr>
              <a:picLocks noChangeAspect="1" noChangeArrowheads="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86544" y="2590801"/>
              <a:ext cx="534726" cy="585935"/>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p:cNvSpPr txBox="1"/>
            <p:nvPr/>
          </p:nvSpPr>
          <p:spPr>
            <a:xfrm>
              <a:off x="2071031" y="3120516"/>
              <a:ext cx="765753" cy="261610"/>
            </a:xfrm>
            <a:prstGeom prst="rect">
              <a:avLst/>
            </a:prstGeom>
            <a:noFill/>
          </p:spPr>
          <p:txBody>
            <a:bodyPr wrap="square" lIns="0" rIns="0" rtlCol="0">
              <a:spAutoFit/>
            </a:bodyPr>
            <a:lstStyle/>
            <a:p>
              <a:pPr defTabSz="914363"/>
              <a:r>
                <a:rPr lang="en-US" sz="1100" dirty="0">
                  <a:solidFill>
                    <a:srgbClr val="FF0000"/>
                  </a:solidFill>
                </a:rPr>
                <a:t>Linux Agent</a:t>
              </a:r>
            </a:p>
          </p:txBody>
        </p:sp>
      </p:grpSp>
      <p:grpSp>
        <p:nvGrpSpPr>
          <p:cNvPr id="8" name="Group 7"/>
          <p:cNvGrpSpPr/>
          <p:nvPr/>
        </p:nvGrpSpPr>
        <p:grpSpPr>
          <a:xfrm>
            <a:off x="4434180" y="2351878"/>
            <a:ext cx="379309" cy="444086"/>
            <a:chOff x="4589047" y="2222442"/>
            <a:chExt cx="379309" cy="444086"/>
          </a:xfrm>
        </p:grpSpPr>
        <p:sp>
          <p:nvSpPr>
            <p:cNvPr id="221" name="TextBox 220"/>
            <p:cNvSpPr txBox="1"/>
            <p:nvPr/>
          </p:nvSpPr>
          <p:spPr>
            <a:xfrm>
              <a:off x="4589047" y="2222442"/>
              <a:ext cx="379309" cy="253916"/>
            </a:xfrm>
            <a:prstGeom prst="rect">
              <a:avLst/>
            </a:prstGeom>
            <a:noFill/>
          </p:spPr>
          <p:txBody>
            <a:bodyPr wrap="square" rtlCol="0">
              <a:spAutoFit/>
            </a:bodyPr>
            <a:lstStyle/>
            <a:p>
              <a:pPr algn="ctr" defTabSz="914363"/>
              <a:r>
                <a:rPr lang="en-US" sz="1050" dirty="0">
                  <a:solidFill>
                    <a:srgbClr val="FF0000">
                      <a:alpha val="99000"/>
                    </a:srgbClr>
                  </a:solidFill>
                </a:rPr>
                <a:t>ICs</a:t>
              </a:r>
            </a:p>
          </p:txBody>
        </p:sp>
        <p:pic>
          <p:nvPicPr>
            <p:cNvPr id="222" name="Picture 2" descr="C:\Users\hjerez.REDMOND\AppData\Local\Microsoft\Windows\Temporary Internet Files\Content.IE5\89YZ8OWK\MC900326128[1].wmf"/>
            <p:cNvPicPr>
              <a:picLocks noChangeAspect="1" noChangeArrowheads="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9680" y="2427605"/>
              <a:ext cx="218042" cy="238923"/>
            </a:xfrm>
            <a:prstGeom prst="rect">
              <a:avLst/>
            </a:prstGeom>
            <a:noFill/>
          </p:spPr>
        </p:pic>
      </p:grpSp>
    </p:spTree>
    <p:extLst>
      <p:ext uri="{BB962C8B-B14F-4D97-AF65-F5344CB8AC3E}">
        <p14:creationId xmlns:p14="http://schemas.microsoft.com/office/powerpoint/2010/main" val="3177630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500"/>
                                        <p:tgtEl>
                                          <p:spTgt spid="200"/>
                                        </p:tgtEl>
                                      </p:cBhvr>
                                    </p:animEffec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1.45833E-6 -2.59259E-6 L -0.27877 -2.59259E-6 " pathEditMode="relative" rAng="0" ptsTypes="AA">
                                      <p:cBhvr>
                                        <p:cTn id="15" dur="2000" fill="hold"/>
                                        <p:tgtEl>
                                          <p:spTgt spid="200"/>
                                        </p:tgtEl>
                                        <p:attrNameLst>
                                          <p:attrName>ppt_x</p:attrName>
                                          <p:attrName>ppt_y</p:attrName>
                                        </p:attrNameLst>
                                      </p:cBhvr>
                                      <p:rCtr x="-13945" y="0"/>
                                    </p:animMotion>
                                  </p:childTnLst>
                                </p:cTn>
                              </p:par>
                            </p:childTnLst>
                          </p:cTn>
                        </p:par>
                      </p:childTnLst>
                    </p:cTn>
                  </p:par>
                  <p:par>
                    <p:cTn id="16" fill="hold">
                      <p:stCondLst>
                        <p:cond delay="indefinite"/>
                      </p:stCondLst>
                      <p:childTnLst>
                        <p:par>
                          <p:cTn id="17" fill="hold">
                            <p:stCondLst>
                              <p:cond delay="0"/>
                            </p:stCondLst>
                            <p:childTnLst>
                              <p:par>
                                <p:cTn id="18" presetID="45" presetClass="exit" presetSubtype="0" fill="hold" nodeType="clickEffect">
                                  <p:stCondLst>
                                    <p:cond delay="0"/>
                                  </p:stCondLst>
                                  <p:childTnLst>
                                    <p:animEffect transition="out" filter="fade">
                                      <p:cBhvr>
                                        <p:cTn id="19" dur="2000"/>
                                        <p:tgtEl>
                                          <p:spTgt spid="200"/>
                                        </p:tgtEl>
                                      </p:cBhvr>
                                    </p:animEffect>
                                    <p:anim calcmode="lin" valueType="num">
                                      <p:cBhvr>
                                        <p:cTn id="20" dur="2000"/>
                                        <p:tgtEl>
                                          <p:spTgt spid="20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 dur="2000"/>
                                        <p:tgtEl>
                                          <p:spTgt spid="200"/>
                                        </p:tgtEl>
                                        <p:attrNameLst>
                                          <p:attrName>ppt_h</p:attrName>
                                        </p:attrNameLst>
                                      </p:cBhvr>
                                      <p:tavLst>
                                        <p:tav tm="0">
                                          <p:val>
                                            <p:strVal val="ppt_h"/>
                                          </p:val>
                                        </p:tav>
                                        <p:tav tm="100000">
                                          <p:val>
                                            <p:strVal val="ppt_h"/>
                                          </p:val>
                                        </p:tav>
                                      </p:tavLst>
                                    </p:anim>
                                    <p:set>
                                      <p:cBhvr>
                                        <p:cTn id="22" dur="1" fill="hold">
                                          <p:stCondLst>
                                            <p:cond delay="1999"/>
                                          </p:stCondLst>
                                        </p:cTn>
                                        <p:tgtEl>
                                          <p:spTgt spid="200"/>
                                        </p:tgtEl>
                                        <p:attrNameLst>
                                          <p:attrName>style.visibility</p:attrName>
                                        </p:attrNameLst>
                                      </p:cBhvr>
                                      <p:to>
                                        <p:strVal val="hidden"/>
                                      </p:to>
                                    </p:set>
                                  </p:childTnLst>
                                </p:cTn>
                              </p:par>
                              <p:par>
                                <p:cTn id="23" presetID="45" presetClass="entr" presetSubtype="0" fill="hold" nodeType="withEffect">
                                  <p:stCondLst>
                                    <p:cond delay="0"/>
                                  </p:stCondLst>
                                  <p:childTnLst>
                                    <p:set>
                                      <p:cBhvr>
                                        <p:cTn id="24" dur="1" fill="hold">
                                          <p:stCondLst>
                                            <p:cond delay="0"/>
                                          </p:stCondLst>
                                        </p:cTn>
                                        <p:tgtEl>
                                          <p:spTgt spid="218"/>
                                        </p:tgtEl>
                                        <p:attrNameLst>
                                          <p:attrName>style.visibility</p:attrName>
                                        </p:attrNameLst>
                                      </p:cBhvr>
                                      <p:to>
                                        <p:strVal val="visible"/>
                                      </p:to>
                                    </p:set>
                                    <p:animEffect transition="in" filter="fade">
                                      <p:cBhvr>
                                        <p:cTn id="25" dur="2000"/>
                                        <p:tgtEl>
                                          <p:spTgt spid="218"/>
                                        </p:tgtEl>
                                      </p:cBhvr>
                                    </p:animEffect>
                                    <p:anim calcmode="lin" valueType="num">
                                      <p:cBhvr>
                                        <p:cTn id="26" dur="2000" fill="hold"/>
                                        <p:tgtEl>
                                          <p:spTgt spid="218"/>
                                        </p:tgtEl>
                                        <p:attrNameLst>
                                          <p:attrName>ppt_w</p:attrName>
                                        </p:attrNameLst>
                                      </p:cBhvr>
                                      <p:tavLst>
                                        <p:tav tm="0" fmla="#ppt_w*sin(2.5*pi*$)">
                                          <p:val>
                                            <p:fltVal val="0"/>
                                          </p:val>
                                        </p:tav>
                                        <p:tav tm="100000">
                                          <p:val>
                                            <p:fltVal val="1"/>
                                          </p:val>
                                        </p:tav>
                                      </p:tavLst>
                                    </p:anim>
                                    <p:anim calcmode="lin" valueType="num">
                                      <p:cBhvr>
                                        <p:cTn id="27" dur="2000" fill="hold"/>
                                        <p:tgtEl>
                                          <p:spTgt spid="218"/>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50" presetClass="path" presetSubtype="0" accel="50000" decel="50000" fill="hold" nodeType="clickEffect">
                                  <p:stCondLst>
                                    <p:cond delay="0"/>
                                  </p:stCondLst>
                                  <p:childTnLst>
                                    <p:animMotion origin="layout" path="M -0.00026 -0.00047 L -0.00026 -0.17284 C -0.00026 -0.25128 -0.04143 -0.34845 -0.07516 -0.34845 L -0.15136 -0.34845 " pathEditMode="relative" rAng="16200000" ptsTypes="FfFF">
                                      <p:cBhvr>
                                        <p:cTn id="31" dur="2000" fill="hold"/>
                                        <p:tgtEl>
                                          <p:spTgt spid="218"/>
                                        </p:tgtEl>
                                        <p:attrNameLst>
                                          <p:attrName>ppt_x</p:attrName>
                                          <p:attrName>ppt_y</p:attrName>
                                        </p:attrNameLst>
                                      </p:cBhvr>
                                      <p:rCtr x="-7555" y="-17399"/>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500"/>
                                        <p:tgtEl>
                                          <p:spTgt spid="19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2" nodeType="clickEffect">
                                  <p:stCondLst>
                                    <p:cond delay="0"/>
                                  </p:stCondLst>
                                  <p:childTnLst>
                                    <p:set>
                                      <p:cBhvr>
                                        <p:cTn id="39" dur="1" fill="hold">
                                          <p:stCondLst>
                                            <p:cond delay="0"/>
                                          </p:stCondLst>
                                        </p:cTn>
                                        <p:tgtEl>
                                          <p:spTgt spid="201"/>
                                        </p:tgtEl>
                                        <p:attrNameLst>
                                          <p:attrName>style.visibility</p:attrName>
                                        </p:attrNameLst>
                                      </p:cBhvr>
                                      <p:to>
                                        <p:strVal val="visibl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201"/>
                                        </p:tgtEl>
                                        <p:attrNameLst>
                                          <p:attrName>style.color</p:attrName>
                                        </p:attrNameLst>
                                      </p:cBhvr>
                                      <p:to>
                                        <a:schemeClr val="bg1"/>
                                      </p:to>
                                    </p:animClr>
                                    <p:animClr clrSpc="rgb" dir="cw">
                                      <p:cBhvr>
                                        <p:cTn id="42" dur="250" autoRev="1" fill="remove"/>
                                        <p:tgtEl>
                                          <p:spTgt spid="201"/>
                                        </p:tgtEl>
                                        <p:attrNameLst>
                                          <p:attrName>fillcolor</p:attrName>
                                        </p:attrNameLst>
                                      </p:cBhvr>
                                      <p:to>
                                        <a:schemeClr val="bg1"/>
                                      </p:to>
                                    </p:animClr>
                                    <p:set>
                                      <p:cBhvr>
                                        <p:cTn id="43" dur="250" autoRev="1" fill="remove"/>
                                        <p:tgtEl>
                                          <p:spTgt spid="201"/>
                                        </p:tgtEl>
                                        <p:attrNameLst>
                                          <p:attrName>fill.type</p:attrName>
                                        </p:attrNameLst>
                                      </p:cBhvr>
                                      <p:to>
                                        <p:strVal val="solid"/>
                                      </p:to>
                                    </p:set>
                                    <p:set>
                                      <p:cBhvr>
                                        <p:cTn id="44" dur="250" autoRev="1" fill="remove"/>
                                        <p:tgtEl>
                                          <p:spTgt spid="201"/>
                                        </p:tgtEl>
                                        <p:attrNameLst>
                                          <p:attrName>fill.on</p:attrName>
                                        </p:attrNameLst>
                                      </p:cBhvr>
                                      <p:to>
                                        <p:strVal val="true"/>
                                      </p:to>
                                    </p:set>
                                  </p:childTnLst>
                                </p:cTn>
                              </p:par>
                              <p:par>
                                <p:cTn id="45" presetID="22" presetClass="exit" presetSubtype="4" fill="hold" grpId="1" nodeType="withEffect">
                                  <p:stCondLst>
                                    <p:cond delay="500"/>
                                  </p:stCondLst>
                                  <p:childTnLst>
                                    <p:animEffect transition="out" filter="wipe(down)">
                                      <p:cBhvr>
                                        <p:cTn id="46" dur="500"/>
                                        <p:tgtEl>
                                          <p:spTgt spid="201"/>
                                        </p:tgtEl>
                                      </p:cBhvr>
                                    </p:animEffect>
                                    <p:set>
                                      <p:cBhvr>
                                        <p:cTn id="47" dur="1" fill="hold">
                                          <p:stCondLst>
                                            <p:cond delay="499"/>
                                          </p:stCondLst>
                                        </p:cTn>
                                        <p:tgtEl>
                                          <p:spTgt spid="201"/>
                                        </p:tgtEl>
                                        <p:attrNameLst>
                                          <p:attrName>style.visibility</p:attrName>
                                        </p:attrNameLst>
                                      </p:cBhvr>
                                      <p:to>
                                        <p:strVal val="hidden"/>
                                      </p:to>
                                    </p:set>
                                  </p:childTnLst>
                                </p:cTn>
                              </p:par>
                            </p:childTnLst>
                          </p:cTn>
                        </p:par>
                        <p:par>
                          <p:cTn id="48" fill="hold">
                            <p:stCondLst>
                              <p:cond delay="1000"/>
                            </p:stCondLst>
                            <p:childTnLst>
                              <p:par>
                                <p:cTn id="49" presetID="1" presetClass="entr" presetSubtype="0" fill="hold" grpId="2" nodeType="afterEffect">
                                  <p:stCondLst>
                                    <p:cond delay="0"/>
                                  </p:stCondLst>
                                  <p:childTnLst>
                                    <p:set>
                                      <p:cBhvr>
                                        <p:cTn id="50" dur="1" fill="hold">
                                          <p:stCondLst>
                                            <p:cond delay="0"/>
                                          </p:stCondLst>
                                        </p:cTn>
                                        <p:tgtEl>
                                          <p:spTgt spid="202"/>
                                        </p:tgtEl>
                                        <p:attrNameLst>
                                          <p:attrName>style.visibility</p:attrName>
                                        </p:attrNameLst>
                                      </p:cBhvr>
                                      <p:to>
                                        <p:strVal val="visible"/>
                                      </p:to>
                                    </p:set>
                                  </p:childTnLst>
                                </p:cTn>
                              </p:par>
                            </p:childTnLst>
                          </p:cTn>
                        </p:par>
                        <p:par>
                          <p:cTn id="51" fill="hold">
                            <p:stCondLst>
                              <p:cond delay="1000"/>
                            </p:stCondLst>
                            <p:childTnLst>
                              <p:par>
                                <p:cTn id="52" presetID="27" presetClass="emph" presetSubtype="0" fill="remove" grpId="0" nodeType="afterEffect">
                                  <p:stCondLst>
                                    <p:cond delay="0"/>
                                  </p:stCondLst>
                                  <p:childTnLst>
                                    <p:animClr clrSpc="rgb" dir="cw">
                                      <p:cBhvr override="childStyle">
                                        <p:cTn id="53" dur="250" autoRev="1" fill="remove"/>
                                        <p:tgtEl>
                                          <p:spTgt spid="202"/>
                                        </p:tgtEl>
                                        <p:attrNameLst>
                                          <p:attrName>style.color</p:attrName>
                                        </p:attrNameLst>
                                      </p:cBhvr>
                                      <p:to>
                                        <a:schemeClr val="bg1"/>
                                      </p:to>
                                    </p:animClr>
                                    <p:animClr clrSpc="rgb" dir="cw">
                                      <p:cBhvr>
                                        <p:cTn id="54" dur="250" autoRev="1" fill="remove"/>
                                        <p:tgtEl>
                                          <p:spTgt spid="202"/>
                                        </p:tgtEl>
                                        <p:attrNameLst>
                                          <p:attrName>fillcolor</p:attrName>
                                        </p:attrNameLst>
                                      </p:cBhvr>
                                      <p:to>
                                        <a:schemeClr val="bg1"/>
                                      </p:to>
                                    </p:animClr>
                                    <p:set>
                                      <p:cBhvr>
                                        <p:cTn id="55" dur="250" autoRev="1" fill="remove"/>
                                        <p:tgtEl>
                                          <p:spTgt spid="202"/>
                                        </p:tgtEl>
                                        <p:attrNameLst>
                                          <p:attrName>fill.type</p:attrName>
                                        </p:attrNameLst>
                                      </p:cBhvr>
                                      <p:to>
                                        <p:strVal val="solid"/>
                                      </p:to>
                                    </p:set>
                                    <p:set>
                                      <p:cBhvr>
                                        <p:cTn id="56" dur="250" autoRev="1" fill="remove"/>
                                        <p:tgtEl>
                                          <p:spTgt spid="202"/>
                                        </p:tgtEl>
                                        <p:attrNameLst>
                                          <p:attrName>fill.on</p:attrName>
                                        </p:attrNameLst>
                                      </p:cBhvr>
                                      <p:to>
                                        <p:strVal val="true"/>
                                      </p:to>
                                    </p:set>
                                  </p:childTnLst>
                                </p:cTn>
                              </p:par>
                              <p:par>
                                <p:cTn id="57" presetID="22" presetClass="exit" presetSubtype="4" fill="hold" grpId="1" nodeType="withEffect">
                                  <p:stCondLst>
                                    <p:cond delay="500"/>
                                  </p:stCondLst>
                                  <p:childTnLst>
                                    <p:animEffect transition="out" filter="wipe(down)">
                                      <p:cBhvr>
                                        <p:cTn id="58" dur="500"/>
                                        <p:tgtEl>
                                          <p:spTgt spid="202"/>
                                        </p:tgtEl>
                                      </p:cBhvr>
                                    </p:animEffect>
                                    <p:set>
                                      <p:cBhvr>
                                        <p:cTn id="59" dur="1" fill="hold">
                                          <p:stCondLst>
                                            <p:cond delay="499"/>
                                          </p:stCondLst>
                                        </p:cTn>
                                        <p:tgtEl>
                                          <p:spTgt spid="202"/>
                                        </p:tgtEl>
                                        <p:attrNameLst>
                                          <p:attrName>style.visibility</p:attrName>
                                        </p:attrNameLst>
                                      </p:cBhvr>
                                      <p:to>
                                        <p:strVal val="hidden"/>
                                      </p:to>
                                    </p:set>
                                  </p:childTnLst>
                                </p:cTn>
                              </p:par>
                              <p:par>
                                <p:cTn id="60" presetID="10" presetClass="entr" presetSubtype="0" fill="hold" grpId="0" nodeType="withEffect">
                                  <p:stCondLst>
                                    <p:cond delay="50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214"/>
                                        </p:tgtEl>
                                        <p:attrNameLst>
                                          <p:attrName>style.visibility</p:attrName>
                                        </p:attrNameLst>
                                      </p:cBhvr>
                                      <p:to>
                                        <p:strVal val="visible"/>
                                      </p:to>
                                    </p:set>
                                    <p:animEffect transition="in" filter="fade">
                                      <p:cBhvr>
                                        <p:cTn id="65" dur="500"/>
                                        <p:tgtEl>
                                          <p:spTgt spid="214"/>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03"/>
                                        </p:tgtEl>
                                        <p:attrNameLst>
                                          <p:attrName>style.visibility</p:attrName>
                                        </p:attrNameLst>
                                      </p:cBhvr>
                                      <p:to>
                                        <p:strVal val="visible"/>
                                      </p:to>
                                    </p:set>
                                    <p:animEffect transition="in" filter="fade">
                                      <p:cBhvr>
                                        <p:cTn id="74" dur="500"/>
                                        <p:tgtEl>
                                          <p:spTgt spid="203"/>
                                        </p:tgtEl>
                                      </p:cBhvr>
                                    </p:animEffect>
                                  </p:childTnLst>
                                </p:cTn>
                              </p:par>
                              <p:par>
                                <p:cTn id="75" presetID="10" presetClass="entr" presetSubtype="0" fill="hold" nodeType="withEffect">
                                  <p:stCondLst>
                                    <p:cond delay="0"/>
                                  </p:stCondLst>
                                  <p:childTnLst>
                                    <p:set>
                                      <p:cBhvr>
                                        <p:cTn id="76" dur="1" fill="hold">
                                          <p:stCondLst>
                                            <p:cond delay="0"/>
                                          </p:stCondLst>
                                        </p:cTn>
                                        <p:tgtEl>
                                          <p:spTgt spid="204"/>
                                        </p:tgtEl>
                                        <p:attrNameLst>
                                          <p:attrName>style.visibility</p:attrName>
                                        </p:attrNameLst>
                                      </p:cBhvr>
                                      <p:to>
                                        <p:strVal val="visible"/>
                                      </p:to>
                                    </p:set>
                                    <p:animEffect transition="in" filter="fade">
                                      <p:cBhvr>
                                        <p:cTn id="77" dur="500"/>
                                        <p:tgtEl>
                                          <p:spTgt spid="20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3"/>
                                        </p:tgtEl>
                                        <p:attrNameLst>
                                          <p:attrName>style.visibility</p:attrName>
                                        </p:attrNameLst>
                                      </p:cBhvr>
                                      <p:to>
                                        <p:strVal val="visible"/>
                                      </p:to>
                                    </p:set>
                                    <p:animEffect transition="in" filter="fade">
                                      <p:cBhvr>
                                        <p:cTn id="82" dur="500"/>
                                        <p:tgtEl>
                                          <p:spTgt spid="18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05"/>
                                        </p:tgtEl>
                                        <p:attrNameLst>
                                          <p:attrName>style.visibility</p:attrName>
                                        </p:attrNameLst>
                                      </p:cBhvr>
                                      <p:to>
                                        <p:strVal val="visible"/>
                                      </p:to>
                                    </p:set>
                                    <p:animEffect transition="in" filter="wipe(down)">
                                      <p:cBhvr>
                                        <p:cTn id="87" dur="500"/>
                                        <p:tgtEl>
                                          <p:spTgt spid="20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07"/>
                                        </p:tgtEl>
                                        <p:attrNameLst>
                                          <p:attrName>style.visibility</p:attrName>
                                        </p:attrNameLst>
                                      </p:cBhvr>
                                      <p:to>
                                        <p:strVal val="visible"/>
                                      </p:to>
                                    </p:set>
                                    <p:animEffect transition="in" filter="wipe(down)">
                                      <p:cBhvr>
                                        <p:cTn id="90" dur="500"/>
                                        <p:tgtEl>
                                          <p:spTgt spid="207"/>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189"/>
                                        </p:tgtEl>
                                        <p:attrNameLst>
                                          <p:attrName>style.visibility</p:attrName>
                                        </p:attrNameLst>
                                      </p:cBhvr>
                                      <p:to>
                                        <p:strVal val="visible"/>
                                      </p:to>
                                    </p:set>
                                    <p:animEffect transition="in" filter="fade">
                                      <p:cBhvr>
                                        <p:cTn id="95" dur="1000"/>
                                        <p:tgtEl>
                                          <p:spTgt spid="189"/>
                                        </p:tgtEl>
                                      </p:cBhvr>
                                    </p:animEffect>
                                    <p:anim calcmode="lin" valueType="num">
                                      <p:cBhvr>
                                        <p:cTn id="96" dur="1000" fill="hold"/>
                                        <p:tgtEl>
                                          <p:spTgt spid="189"/>
                                        </p:tgtEl>
                                        <p:attrNameLst>
                                          <p:attrName>ppt_x</p:attrName>
                                        </p:attrNameLst>
                                      </p:cBhvr>
                                      <p:tavLst>
                                        <p:tav tm="0">
                                          <p:val>
                                            <p:strVal val="#ppt_x"/>
                                          </p:val>
                                        </p:tav>
                                        <p:tav tm="100000">
                                          <p:val>
                                            <p:strVal val="#ppt_x"/>
                                          </p:val>
                                        </p:tav>
                                      </p:tavLst>
                                    </p:anim>
                                    <p:anim calcmode="lin" valueType="num">
                                      <p:cBhvr>
                                        <p:cTn id="97" dur="1000" fill="hold"/>
                                        <p:tgtEl>
                                          <p:spTgt spid="189"/>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186"/>
                                        </p:tgtEl>
                                        <p:attrNameLst>
                                          <p:attrName>style.visibility</p:attrName>
                                        </p:attrNameLst>
                                      </p:cBhvr>
                                      <p:to>
                                        <p:strVal val="visible"/>
                                      </p:to>
                                    </p:set>
                                    <p:animEffect transition="in" filter="fade">
                                      <p:cBhvr>
                                        <p:cTn id="101" dur="500"/>
                                        <p:tgtEl>
                                          <p:spTgt spid="186"/>
                                        </p:tgtEl>
                                      </p:cBhvr>
                                    </p:animEffect>
                                  </p:childTnLst>
                                </p:cTn>
                              </p:par>
                            </p:childTnLst>
                          </p:cTn>
                        </p:par>
                        <p:par>
                          <p:cTn id="102" fill="hold">
                            <p:stCondLst>
                              <p:cond delay="1500"/>
                            </p:stCondLst>
                            <p:childTnLst>
                              <p:par>
                                <p:cTn id="103" presetID="16" presetClass="entr" presetSubtype="42" fill="hold" grpId="0" nodeType="after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barn(outHorizontal)">
                                      <p:cBhvr>
                                        <p:cTn id="105" dur="500"/>
                                        <p:tgtEl>
                                          <p:spTgt spid="206"/>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fade">
                                      <p:cBhvr>
                                        <p:cTn id="110" dur="1000"/>
                                        <p:tgtEl>
                                          <p:spTgt spid="187"/>
                                        </p:tgtEl>
                                      </p:cBhvr>
                                    </p:animEffect>
                                    <p:anim calcmode="lin" valueType="num">
                                      <p:cBhvr>
                                        <p:cTn id="111" dur="1000" fill="hold"/>
                                        <p:tgtEl>
                                          <p:spTgt spid="187"/>
                                        </p:tgtEl>
                                        <p:attrNameLst>
                                          <p:attrName>ppt_x</p:attrName>
                                        </p:attrNameLst>
                                      </p:cBhvr>
                                      <p:tavLst>
                                        <p:tav tm="0">
                                          <p:val>
                                            <p:strVal val="#ppt_x"/>
                                          </p:val>
                                        </p:tav>
                                        <p:tav tm="100000">
                                          <p:val>
                                            <p:strVal val="#ppt_x"/>
                                          </p:val>
                                        </p:tav>
                                      </p:tavLst>
                                    </p:anim>
                                    <p:anim calcmode="lin" valueType="num">
                                      <p:cBhvr>
                                        <p:cTn id="112" dur="1000" fill="hold"/>
                                        <p:tgtEl>
                                          <p:spTgt spid="187"/>
                                        </p:tgtEl>
                                        <p:attrNameLst>
                                          <p:attrName>ppt_y</p:attrName>
                                        </p:attrNameLst>
                                      </p:cBhvr>
                                      <p:tavLst>
                                        <p:tav tm="0">
                                          <p:val>
                                            <p:strVal val="#ppt_y+.1"/>
                                          </p:val>
                                        </p:tav>
                                        <p:tav tm="100000">
                                          <p:val>
                                            <p:strVal val="#ppt_y"/>
                                          </p:val>
                                        </p:tav>
                                      </p:tavLst>
                                    </p:anim>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84"/>
                                        </p:tgtEl>
                                        <p:attrNameLst>
                                          <p:attrName>style.visibility</p:attrName>
                                        </p:attrNameLst>
                                      </p:cBhvr>
                                      <p:to>
                                        <p:strVal val="visible"/>
                                      </p:to>
                                    </p:set>
                                    <p:animEffect transition="in" filter="fade">
                                      <p:cBhvr>
                                        <p:cTn id="116" dur="500"/>
                                        <p:tgtEl>
                                          <p:spTgt spid="184"/>
                                        </p:tgtEl>
                                      </p:cBhvr>
                                    </p:animEffect>
                                  </p:childTnLst>
                                </p:cTn>
                              </p:par>
                            </p:childTnLst>
                          </p:cTn>
                        </p:par>
                        <p:par>
                          <p:cTn id="117" fill="hold">
                            <p:stCondLst>
                              <p:cond delay="1500"/>
                            </p:stCondLst>
                            <p:childTnLst>
                              <p:par>
                                <p:cTn id="118" presetID="16" presetClass="entr" presetSubtype="37"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barn(outVertical)">
                                      <p:cBhvr>
                                        <p:cTn id="120" dur="500"/>
                                        <p:tgtEl>
                                          <p:spTgt spid="208"/>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fade">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188"/>
                                        </p:tgtEl>
                                        <p:attrNameLst>
                                          <p:attrName>style.visibility</p:attrName>
                                        </p:attrNameLst>
                                      </p:cBhvr>
                                      <p:to>
                                        <p:strVal val="visible"/>
                                      </p:to>
                                    </p:set>
                                    <p:animEffect transition="in" filter="fade">
                                      <p:cBhvr>
                                        <p:cTn id="129" dur="1000"/>
                                        <p:tgtEl>
                                          <p:spTgt spid="188"/>
                                        </p:tgtEl>
                                      </p:cBhvr>
                                    </p:animEffect>
                                    <p:anim calcmode="lin" valueType="num">
                                      <p:cBhvr>
                                        <p:cTn id="130" dur="1000" fill="hold"/>
                                        <p:tgtEl>
                                          <p:spTgt spid="188"/>
                                        </p:tgtEl>
                                        <p:attrNameLst>
                                          <p:attrName>ppt_x</p:attrName>
                                        </p:attrNameLst>
                                      </p:cBhvr>
                                      <p:tavLst>
                                        <p:tav tm="0">
                                          <p:val>
                                            <p:strVal val="#ppt_x"/>
                                          </p:val>
                                        </p:tav>
                                        <p:tav tm="100000">
                                          <p:val>
                                            <p:strVal val="#ppt_x"/>
                                          </p:val>
                                        </p:tav>
                                      </p:tavLst>
                                    </p:anim>
                                    <p:anim calcmode="lin" valueType="num">
                                      <p:cBhvr>
                                        <p:cTn id="131" dur="1000" fill="hold"/>
                                        <p:tgtEl>
                                          <p:spTgt spid="188"/>
                                        </p:tgtEl>
                                        <p:attrNameLst>
                                          <p:attrName>ppt_y</p:attrName>
                                        </p:attrNameLst>
                                      </p:cBhvr>
                                      <p:tavLst>
                                        <p:tav tm="0">
                                          <p:val>
                                            <p:strVal val="#ppt_y+.1"/>
                                          </p:val>
                                        </p:tav>
                                        <p:tav tm="100000">
                                          <p:val>
                                            <p:strVal val="#ppt_y"/>
                                          </p:val>
                                        </p:tav>
                                      </p:tavLst>
                                    </p:anim>
                                  </p:childTnLst>
                                </p:cTn>
                              </p:par>
                            </p:childTnLst>
                          </p:cTn>
                        </p:par>
                        <p:par>
                          <p:cTn id="132" fill="hold">
                            <p:stCondLst>
                              <p:cond delay="1000"/>
                            </p:stCondLst>
                            <p:childTnLst>
                              <p:par>
                                <p:cTn id="133" presetID="10" presetClass="entr" presetSubtype="0" fill="hold" grpId="0" nodeType="afterEffect">
                                  <p:stCondLst>
                                    <p:cond delay="0"/>
                                  </p:stCondLst>
                                  <p:childTnLst>
                                    <p:set>
                                      <p:cBhvr>
                                        <p:cTn id="134" dur="1" fill="hold">
                                          <p:stCondLst>
                                            <p:cond delay="0"/>
                                          </p:stCondLst>
                                        </p:cTn>
                                        <p:tgtEl>
                                          <p:spTgt spid="185"/>
                                        </p:tgtEl>
                                        <p:attrNameLst>
                                          <p:attrName>style.visibility</p:attrName>
                                        </p:attrNameLst>
                                      </p:cBhvr>
                                      <p:to>
                                        <p:strVal val="visible"/>
                                      </p:to>
                                    </p:set>
                                    <p:animEffect transition="in" filter="fade">
                                      <p:cBhvr>
                                        <p:cTn id="135" dur="500"/>
                                        <p:tgtEl>
                                          <p:spTgt spid="185"/>
                                        </p:tgtEl>
                                      </p:cBhvr>
                                    </p:animEffect>
                                  </p:childTnLst>
                                </p:cTn>
                              </p:par>
                            </p:childTnLst>
                          </p:cTn>
                        </p:par>
                        <p:par>
                          <p:cTn id="136" fill="hold">
                            <p:stCondLst>
                              <p:cond delay="1500"/>
                            </p:stCondLst>
                            <p:childTnLst>
                              <p:par>
                                <p:cTn id="137" presetID="16" presetClass="entr" presetSubtype="37" fill="hold" grpId="0" nodeType="afterEffect">
                                  <p:stCondLst>
                                    <p:cond delay="0"/>
                                  </p:stCondLst>
                                  <p:childTnLst>
                                    <p:set>
                                      <p:cBhvr>
                                        <p:cTn id="138" dur="1" fill="hold">
                                          <p:stCondLst>
                                            <p:cond delay="0"/>
                                          </p:stCondLst>
                                        </p:cTn>
                                        <p:tgtEl>
                                          <p:spTgt spid="209"/>
                                        </p:tgtEl>
                                        <p:attrNameLst>
                                          <p:attrName>style.visibility</p:attrName>
                                        </p:attrNameLst>
                                      </p:cBhvr>
                                      <p:to>
                                        <p:strVal val="visible"/>
                                      </p:to>
                                    </p:set>
                                    <p:animEffect transition="in" filter="barn(outVertical)">
                                      <p:cBhvr>
                                        <p:cTn id="139" dur="500"/>
                                        <p:tgtEl>
                                          <p:spTgt spid="209"/>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190"/>
                                        </p:tgtEl>
                                        <p:attrNameLst>
                                          <p:attrName>style.visibility</p:attrName>
                                        </p:attrNameLst>
                                      </p:cBhvr>
                                      <p:to>
                                        <p:strVal val="visible"/>
                                      </p:to>
                                    </p:set>
                                    <p:animEffect transition="in" filter="fade">
                                      <p:cBhvr>
                                        <p:cTn id="144" dur="1000"/>
                                        <p:tgtEl>
                                          <p:spTgt spid="190"/>
                                        </p:tgtEl>
                                      </p:cBhvr>
                                    </p:animEffect>
                                    <p:anim calcmode="lin" valueType="num">
                                      <p:cBhvr>
                                        <p:cTn id="145" dur="1000" fill="hold"/>
                                        <p:tgtEl>
                                          <p:spTgt spid="190"/>
                                        </p:tgtEl>
                                        <p:attrNameLst>
                                          <p:attrName>ppt_x</p:attrName>
                                        </p:attrNameLst>
                                      </p:cBhvr>
                                      <p:tavLst>
                                        <p:tav tm="0">
                                          <p:val>
                                            <p:strVal val="#ppt_x"/>
                                          </p:val>
                                        </p:tav>
                                        <p:tav tm="100000">
                                          <p:val>
                                            <p:strVal val="#ppt_x"/>
                                          </p:val>
                                        </p:tav>
                                      </p:tavLst>
                                    </p:anim>
                                    <p:anim calcmode="lin" valueType="num">
                                      <p:cBhvr>
                                        <p:cTn id="146" dur="1000" fill="hold"/>
                                        <p:tgtEl>
                                          <p:spTgt spid="190"/>
                                        </p:tgtEl>
                                        <p:attrNameLst>
                                          <p:attrName>ppt_y</p:attrName>
                                        </p:attrNameLst>
                                      </p:cBhvr>
                                      <p:tavLst>
                                        <p:tav tm="0">
                                          <p:val>
                                            <p:strVal val="#ppt_y+.1"/>
                                          </p:val>
                                        </p:tav>
                                        <p:tav tm="100000">
                                          <p:val>
                                            <p:strVal val="#ppt_y"/>
                                          </p:val>
                                        </p:tav>
                                      </p:tavLst>
                                    </p:anim>
                                  </p:childTnLst>
                                </p:cTn>
                              </p:par>
                            </p:childTnLst>
                          </p:cTn>
                        </p:par>
                        <p:par>
                          <p:cTn id="147" fill="hold">
                            <p:stCondLst>
                              <p:cond delay="1000"/>
                            </p:stCondLst>
                            <p:childTnLst>
                              <p:par>
                                <p:cTn id="148" presetID="10" presetClass="entr" presetSubtype="0" fill="hold" grpId="0" nodeType="afterEffect">
                                  <p:stCondLst>
                                    <p:cond delay="0"/>
                                  </p:stCondLst>
                                  <p:childTnLst>
                                    <p:set>
                                      <p:cBhvr>
                                        <p:cTn id="149" dur="1" fill="hold">
                                          <p:stCondLst>
                                            <p:cond delay="0"/>
                                          </p:stCondLst>
                                        </p:cTn>
                                        <p:tgtEl>
                                          <p:spTgt spid="191"/>
                                        </p:tgtEl>
                                        <p:attrNameLst>
                                          <p:attrName>style.visibility</p:attrName>
                                        </p:attrNameLst>
                                      </p:cBhvr>
                                      <p:to>
                                        <p:strVal val="visible"/>
                                      </p:to>
                                    </p:set>
                                    <p:animEffect transition="in" filter="fade">
                                      <p:cBhvr>
                                        <p:cTn id="150" dur="500"/>
                                        <p:tgtEl>
                                          <p:spTgt spid="191"/>
                                        </p:tgtEl>
                                      </p:cBhvr>
                                    </p:animEffect>
                                  </p:childTnLst>
                                </p:cTn>
                              </p:par>
                            </p:childTnLst>
                          </p:cTn>
                        </p:par>
                        <p:par>
                          <p:cTn id="151" fill="hold">
                            <p:stCondLst>
                              <p:cond delay="1500"/>
                            </p:stCondLst>
                            <p:childTnLst>
                              <p:par>
                                <p:cTn id="152" presetID="22" presetClass="entr" presetSubtype="2" fill="hold" grpId="1" nodeType="afterEffect">
                                  <p:stCondLst>
                                    <p:cond delay="0"/>
                                  </p:stCondLst>
                                  <p:childTnLst>
                                    <p:set>
                                      <p:cBhvr>
                                        <p:cTn id="153" dur="1" fill="hold">
                                          <p:stCondLst>
                                            <p:cond delay="0"/>
                                          </p:stCondLst>
                                        </p:cTn>
                                        <p:tgtEl>
                                          <p:spTgt spid="210"/>
                                        </p:tgtEl>
                                        <p:attrNameLst>
                                          <p:attrName>style.visibility</p:attrName>
                                        </p:attrNameLst>
                                      </p:cBhvr>
                                      <p:to>
                                        <p:strVal val="visible"/>
                                      </p:to>
                                    </p:set>
                                    <p:animEffect transition="in" filter="wipe(right)">
                                      <p:cBhvr>
                                        <p:cTn id="154" dur="500"/>
                                        <p:tgtEl>
                                          <p:spTgt spid="210"/>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mph" presetSubtype="2" fill="hold" nodeType="clickEffect">
                                  <p:stCondLst>
                                    <p:cond delay="0"/>
                                  </p:stCondLst>
                                  <p:childTnLst>
                                    <p:animClr clrSpc="rgb" dir="cw">
                                      <p:cBhvr>
                                        <p:cTn id="158" dur="2000" fill="hold"/>
                                        <p:tgtEl>
                                          <p:spTgt spid="183"/>
                                        </p:tgtEl>
                                        <p:attrNameLst>
                                          <p:attrName>fillcolor</p:attrName>
                                        </p:attrNameLst>
                                      </p:cBhvr>
                                      <p:to>
                                        <a:srgbClr val="FFB865"/>
                                      </p:to>
                                    </p:animClr>
                                    <p:set>
                                      <p:cBhvr>
                                        <p:cTn id="159" dur="2000" fill="hold"/>
                                        <p:tgtEl>
                                          <p:spTgt spid="183"/>
                                        </p:tgtEl>
                                        <p:attrNameLst>
                                          <p:attrName>fill.type</p:attrName>
                                        </p:attrNameLst>
                                      </p:cBhvr>
                                      <p:to>
                                        <p:strVal val="solid"/>
                                      </p:to>
                                    </p:set>
                                    <p:set>
                                      <p:cBhvr>
                                        <p:cTn id="160" dur="2000" fill="hold"/>
                                        <p:tgtEl>
                                          <p:spTgt spid="183"/>
                                        </p:tgtEl>
                                        <p:attrNameLst>
                                          <p:attrName>fill.on</p:attrName>
                                        </p:attrNameLst>
                                      </p:cBhvr>
                                      <p:to>
                                        <p:strVal val="true"/>
                                      </p:to>
                                    </p:set>
                                  </p:childTnLst>
                                </p:cTn>
                              </p:par>
                            </p:childTnLst>
                          </p:cTn>
                        </p:par>
                        <p:par>
                          <p:cTn id="161" fill="hold">
                            <p:stCondLst>
                              <p:cond delay="2000"/>
                            </p:stCondLst>
                            <p:childTnLst>
                              <p:par>
                                <p:cTn id="162" presetID="8" presetClass="emph" presetSubtype="0" fill="hold" nodeType="afterEffect">
                                  <p:stCondLst>
                                    <p:cond delay="0"/>
                                  </p:stCondLst>
                                  <p:childTnLst>
                                    <p:animRot by="21600000">
                                      <p:cBhvr>
                                        <p:cTn id="163" dur="2000" fill="hold"/>
                                        <p:tgtEl>
                                          <p:spTgt spid="190"/>
                                        </p:tgtEl>
                                        <p:attrNameLst>
                                          <p:attrName>r</p:attrName>
                                        </p:attrNameLst>
                                      </p:cBhvr>
                                    </p:animRot>
                                  </p:childTnLst>
                                </p:cTn>
                              </p:par>
                            </p:childTnLst>
                          </p:cTn>
                        </p:par>
                        <p:par>
                          <p:cTn id="164" fill="hold">
                            <p:stCondLst>
                              <p:cond delay="4000"/>
                            </p:stCondLst>
                            <p:childTnLst>
                              <p:par>
                                <p:cTn id="165" presetID="10" presetClass="exit" presetSubtype="0" fill="hold" nodeType="afterEffect">
                                  <p:stCondLst>
                                    <p:cond delay="0"/>
                                  </p:stCondLst>
                                  <p:childTnLst>
                                    <p:animEffect transition="out" filter="fade">
                                      <p:cBhvr>
                                        <p:cTn id="166" dur="500"/>
                                        <p:tgtEl>
                                          <p:spTgt spid="190"/>
                                        </p:tgtEl>
                                      </p:cBhvr>
                                    </p:animEffect>
                                    <p:set>
                                      <p:cBhvr>
                                        <p:cTn id="167" dur="1" fill="hold">
                                          <p:stCondLst>
                                            <p:cond delay="499"/>
                                          </p:stCondLst>
                                        </p:cTn>
                                        <p:tgtEl>
                                          <p:spTgt spid="190"/>
                                        </p:tgtEl>
                                        <p:attrNameLst>
                                          <p:attrName>style.visibility</p:attrName>
                                        </p:attrNameLst>
                                      </p:cBhvr>
                                      <p:to>
                                        <p:strVal val="hidden"/>
                                      </p:to>
                                    </p:set>
                                  </p:childTnLst>
                                </p:cTn>
                              </p:par>
                              <p:par>
                                <p:cTn id="168" presetID="22" presetClass="exit" presetSubtype="8" fill="hold" grpId="0" nodeType="withEffect">
                                  <p:stCondLst>
                                    <p:cond delay="0"/>
                                  </p:stCondLst>
                                  <p:childTnLst>
                                    <p:animEffect transition="out" filter="wipe(left)">
                                      <p:cBhvr>
                                        <p:cTn id="169" dur="500"/>
                                        <p:tgtEl>
                                          <p:spTgt spid="210"/>
                                        </p:tgtEl>
                                      </p:cBhvr>
                                    </p:animEffect>
                                    <p:set>
                                      <p:cBhvr>
                                        <p:cTn id="170" dur="1" fill="hold">
                                          <p:stCondLst>
                                            <p:cond delay="499"/>
                                          </p:stCondLst>
                                        </p:cTn>
                                        <p:tgtEl>
                                          <p:spTgt spid="210"/>
                                        </p:tgtEl>
                                        <p:attrNameLst>
                                          <p:attrName>style.visibility</p:attrName>
                                        </p:attrNameLst>
                                      </p:cBhvr>
                                      <p:to>
                                        <p:strVal val="hidden"/>
                                      </p:to>
                                    </p:set>
                                  </p:childTnLst>
                                </p:cTn>
                              </p:par>
                              <p:par>
                                <p:cTn id="171" presetID="9" presetClass="exit" presetSubtype="0" fill="hold" grpId="1" nodeType="withEffect">
                                  <p:stCondLst>
                                    <p:cond delay="0"/>
                                  </p:stCondLst>
                                  <p:childTnLst>
                                    <p:animEffect transition="out" filter="dissolve">
                                      <p:cBhvr>
                                        <p:cTn id="172" dur="500"/>
                                        <p:tgtEl>
                                          <p:spTgt spid="191"/>
                                        </p:tgtEl>
                                      </p:cBhvr>
                                    </p:animEffect>
                                    <p:set>
                                      <p:cBhvr>
                                        <p:cTn id="173" dur="1" fill="hold">
                                          <p:stCondLst>
                                            <p:cond delay="499"/>
                                          </p:stCondLst>
                                        </p:cTn>
                                        <p:tgtEl>
                                          <p:spTgt spid="191"/>
                                        </p:tgtEl>
                                        <p:attrNameLst>
                                          <p:attrName>style.visibility</p:attrName>
                                        </p:attrNameLst>
                                      </p:cBhvr>
                                      <p:to>
                                        <p:strVal val="hidden"/>
                                      </p:to>
                                    </p:set>
                                  </p:childTnLst>
                                </p:cTn>
                              </p:par>
                              <p:par>
                                <p:cTn id="174" presetID="9" presetClass="exit" presetSubtype="0" fill="hold" grpId="1" nodeType="withEffect">
                                  <p:stCondLst>
                                    <p:cond delay="0"/>
                                  </p:stCondLst>
                                  <p:childTnLst>
                                    <p:animEffect transition="out" filter="dissolve">
                                      <p:cBhvr>
                                        <p:cTn id="175" dur="500"/>
                                        <p:tgtEl>
                                          <p:spTgt spid="198"/>
                                        </p:tgtEl>
                                      </p:cBhvr>
                                    </p:animEffect>
                                    <p:set>
                                      <p:cBhvr>
                                        <p:cTn id="176" dur="1" fill="hold">
                                          <p:stCondLst>
                                            <p:cond delay="499"/>
                                          </p:stCondLst>
                                        </p:cTn>
                                        <p:tgtEl>
                                          <p:spTgt spid="198"/>
                                        </p:tgtEl>
                                        <p:attrNameLst>
                                          <p:attrName>style.visibility</p:attrName>
                                        </p:attrNameLst>
                                      </p:cBhvr>
                                      <p:to>
                                        <p:strVal val="hidden"/>
                                      </p:to>
                                    </p:set>
                                  </p:childTnLst>
                                </p:cTn>
                              </p:par>
                            </p:childTnLst>
                          </p:cTn>
                        </p:par>
                        <p:par>
                          <p:cTn id="177" fill="hold">
                            <p:stCondLst>
                              <p:cond delay="4500"/>
                            </p:stCondLst>
                            <p:childTnLst>
                              <p:par>
                                <p:cTn id="178" presetID="10" presetClass="exit" presetSubtype="0" fill="hold" grpId="1" nodeType="afterEffect">
                                  <p:stCondLst>
                                    <p:cond delay="0"/>
                                  </p:stCondLst>
                                  <p:childTnLst>
                                    <p:animEffect transition="out" filter="fade">
                                      <p:cBhvr>
                                        <p:cTn id="179" dur="500"/>
                                        <p:tgtEl>
                                          <p:spTgt spid="199"/>
                                        </p:tgtEl>
                                      </p:cBhvr>
                                    </p:animEffect>
                                    <p:set>
                                      <p:cBhvr>
                                        <p:cTn id="180" dur="1" fill="hold">
                                          <p:stCondLst>
                                            <p:cond delay="499"/>
                                          </p:stCondLst>
                                        </p:cTn>
                                        <p:tgtEl>
                                          <p:spTgt spid="199"/>
                                        </p:tgtEl>
                                        <p:attrNameLst>
                                          <p:attrName>style.visibility</p:attrName>
                                        </p:attrNameLst>
                                      </p:cBhvr>
                                      <p:to>
                                        <p:strVal val="hidden"/>
                                      </p:to>
                                    </p:set>
                                  </p:childTnLst>
                                </p:cTn>
                              </p:par>
                            </p:childTnLst>
                          </p:cTn>
                        </p:par>
                        <p:par>
                          <p:cTn id="181" fill="hold">
                            <p:stCondLst>
                              <p:cond delay="5000"/>
                            </p:stCondLst>
                            <p:childTnLst>
                              <p:par>
                                <p:cTn id="182" presetID="10" presetClass="exit" presetSubtype="0" fill="hold" nodeType="afterEffect">
                                  <p:stCondLst>
                                    <p:cond delay="0"/>
                                  </p:stCondLst>
                                  <p:childTnLst>
                                    <p:animEffect transition="out" filter="fade">
                                      <p:cBhvr>
                                        <p:cTn id="183" dur="500"/>
                                        <p:tgtEl>
                                          <p:spTgt spid="218"/>
                                        </p:tgtEl>
                                      </p:cBhvr>
                                    </p:animEffect>
                                    <p:set>
                                      <p:cBhvr>
                                        <p:cTn id="184" dur="1" fill="hold">
                                          <p:stCondLst>
                                            <p:cond delay="499"/>
                                          </p:stCondLst>
                                        </p:cTn>
                                        <p:tgtEl>
                                          <p:spTgt spid="218"/>
                                        </p:tgtEl>
                                        <p:attrNameLst>
                                          <p:attrName>style.visibility</p:attrName>
                                        </p:attrNameLst>
                                      </p:cBhvr>
                                      <p:to>
                                        <p:strVal val="hidden"/>
                                      </p:to>
                                    </p:set>
                                  </p:childTnLst>
                                </p:cTn>
                              </p:par>
                            </p:childTnLst>
                          </p:cTn>
                        </p:par>
                        <p:par>
                          <p:cTn id="185" fill="hold">
                            <p:stCondLst>
                              <p:cond delay="5500"/>
                            </p:stCondLst>
                            <p:childTnLst>
                              <p:par>
                                <p:cTn id="186" presetID="32" presetClass="emph" presetSubtype="0" fill="hold" nodeType="afterEffect">
                                  <p:stCondLst>
                                    <p:cond delay="0"/>
                                  </p:stCondLst>
                                  <p:childTnLst>
                                    <p:animRot by="120000">
                                      <p:cBhvr>
                                        <p:cTn id="187" dur="100" fill="hold">
                                          <p:stCondLst>
                                            <p:cond delay="0"/>
                                          </p:stCondLst>
                                        </p:cTn>
                                        <p:tgtEl>
                                          <p:spTgt spid="180"/>
                                        </p:tgtEl>
                                        <p:attrNameLst>
                                          <p:attrName>r</p:attrName>
                                        </p:attrNameLst>
                                      </p:cBhvr>
                                    </p:animRot>
                                    <p:animRot by="-240000">
                                      <p:cBhvr>
                                        <p:cTn id="188" dur="200" fill="hold">
                                          <p:stCondLst>
                                            <p:cond delay="200"/>
                                          </p:stCondLst>
                                        </p:cTn>
                                        <p:tgtEl>
                                          <p:spTgt spid="180"/>
                                        </p:tgtEl>
                                        <p:attrNameLst>
                                          <p:attrName>r</p:attrName>
                                        </p:attrNameLst>
                                      </p:cBhvr>
                                    </p:animRot>
                                    <p:animRot by="240000">
                                      <p:cBhvr>
                                        <p:cTn id="189" dur="200" fill="hold">
                                          <p:stCondLst>
                                            <p:cond delay="400"/>
                                          </p:stCondLst>
                                        </p:cTn>
                                        <p:tgtEl>
                                          <p:spTgt spid="180"/>
                                        </p:tgtEl>
                                        <p:attrNameLst>
                                          <p:attrName>r</p:attrName>
                                        </p:attrNameLst>
                                      </p:cBhvr>
                                    </p:animRot>
                                    <p:animRot by="-240000">
                                      <p:cBhvr>
                                        <p:cTn id="190" dur="200" fill="hold">
                                          <p:stCondLst>
                                            <p:cond delay="600"/>
                                          </p:stCondLst>
                                        </p:cTn>
                                        <p:tgtEl>
                                          <p:spTgt spid="180"/>
                                        </p:tgtEl>
                                        <p:attrNameLst>
                                          <p:attrName>r</p:attrName>
                                        </p:attrNameLst>
                                      </p:cBhvr>
                                    </p:animRot>
                                    <p:animRot by="120000">
                                      <p:cBhvr>
                                        <p:cTn id="191" dur="200" fill="hold">
                                          <p:stCondLst>
                                            <p:cond delay="800"/>
                                          </p:stCondLst>
                                        </p:cTn>
                                        <p:tgtEl>
                                          <p:spTgt spid="1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p:bldP spid="185" grpId="0"/>
      <p:bldP spid="186" grpId="0"/>
      <p:bldP spid="191" grpId="0"/>
      <p:bldP spid="191" grpId="1"/>
      <p:bldP spid="194" grpId="0" animBg="1"/>
      <p:bldP spid="198" grpId="0"/>
      <p:bldP spid="198" grpId="1"/>
      <p:bldP spid="199" grpId="0" animBg="1"/>
      <p:bldP spid="199" grpId="1" animBg="1"/>
      <p:bldP spid="201" grpId="0" animBg="1"/>
      <p:bldP spid="201" grpId="1" animBg="1"/>
      <p:bldP spid="201" grpId="2" animBg="1"/>
      <p:bldP spid="202" grpId="0" animBg="1"/>
      <p:bldP spid="202" grpId="1" animBg="1"/>
      <p:bldP spid="202" grpId="2" animBg="1"/>
      <p:bldP spid="206" grpId="0" animBg="1"/>
      <p:bldP spid="207" grpId="0"/>
      <p:bldP spid="208" grpId="0" animBg="1"/>
      <p:bldP spid="209" grpId="0" animBg="1"/>
      <p:bldP spid="210" grpId="0" animBg="1"/>
      <p:bldP spid="210" grpId="1" animBg="1"/>
      <p:bldP spid="2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ent-Up Arrow 18"/>
          <p:cNvSpPr/>
          <p:nvPr/>
        </p:nvSpPr>
        <p:spPr bwMode="auto">
          <a:xfrm>
            <a:off x="4005819" y="2707944"/>
            <a:ext cx="5130717" cy="1357758"/>
          </a:xfrm>
          <a:prstGeom prst="bentUpArrow">
            <a:avLst>
              <a:gd name="adj1" fmla="val 13302"/>
              <a:gd name="adj2" fmla="val 14253"/>
              <a:gd name="adj3" fmla="val 1711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a:bodyPr>
          <a:lstStyle/>
          <a:p>
            <a:r>
              <a:rPr lang="en-US" dirty="0" smtClean="0"/>
              <a:t>Windows Azure Linux Agent</a:t>
            </a:r>
            <a:endParaRPr lang="en-US" dirty="0"/>
          </a:p>
        </p:txBody>
      </p:sp>
      <p:sp>
        <p:nvSpPr>
          <p:cNvPr id="5" name="Rectangle 4"/>
          <p:cNvSpPr/>
          <p:nvPr/>
        </p:nvSpPr>
        <p:spPr>
          <a:xfrm>
            <a:off x="1322045" y="4800600"/>
            <a:ext cx="3250353" cy="685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dirty="0">
                <a:solidFill>
                  <a:srgbClr val="FFFFFF">
                    <a:alpha val="99000"/>
                  </a:srgbClr>
                </a:solidFill>
              </a:rPr>
              <a:t>HV1</a:t>
            </a:r>
          </a:p>
        </p:txBody>
      </p:sp>
      <p:sp>
        <p:nvSpPr>
          <p:cNvPr id="6" name="Rectangle 5"/>
          <p:cNvSpPr/>
          <p:nvPr/>
        </p:nvSpPr>
        <p:spPr>
          <a:xfrm>
            <a:off x="6672289" y="4800600"/>
            <a:ext cx="3250353" cy="685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dirty="0">
                <a:solidFill>
                  <a:srgbClr val="FFFFFF">
                    <a:alpha val="99000"/>
                  </a:srgbClr>
                </a:solidFill>
              </a:rPr>
              <a:t>HV2</a:t>
            </a:r>
          </a:p>
        </p:txBody>
      </p:sp>
      <p:sp>
        <p:nvSpPr>
          <p:cNvPr id="7" name="Rectangle 6"/>
          <p:cNvSpPr/>
          <p:nvPr/>
        </p:nvSpPr>
        <p:spPr>
          <a:xfrm>
            <a:off x="1322045" y="3332707"/>
            <a:ext cx="2894846" cy="1219200"/>
          </a:xfrm>
          <a:prstGeom prst="rect">
            <a:avLst/>
          </a:prstGeom>
          <a:solidFill>
            <a:schemeClr val="accent4"/>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dirty="0">
                <a:solidFill>
                  <a:srgbClr val="FFFFFF">
                    <a:alpha val="99000"/>
                  </a:srgbClr>
                </a:solidFill>
              </a:rPr>
              <a:t>VM</a:t>
            </a:r>
          </a:p>
        </p:txBody>
      </p:sp>
      <p:pic>
        <p:nvPicPr>
          <p:cNvPr id="9" name="Picture 5" descr="C:\Users\hjerez\AppData\Local\Microsoft\Windows\Temporary Internet Files\Content.IE5\03NX556T\MC90032612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7460" y="3810002"/>
            <a:ext cx="507868" cy="5694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159127" y="1905001"/>
            <a:ext cx="3475062" cy="8029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dirty="0">
                <a:solidFill>
                  <a:srgbClr val="FFFFFF">
                    <a:alpha val="99000"/>
                  </a:srgbClr>
                </a:solidFill>
              </a:rPr>
              <a:t>Service Management API</a:t>
            </a:r>
          </a:p>
        </p:txBody>
      </p:sp>
      <p:sp>
        <p:nvSpPr>
          <p:cNvPr id="11" name="Rectangle 10"/>
          <p:cNvSpPr/>
          <p:nvPr/>
        </p:nvSpPr>
        <p:spPr>
          <a:xfrm>
            <a:off x="7919575" y="1905001"/>
            <a:ext cx="2003067" cy="8029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dirty="0">
                <a:solidFill>
                  <a:srgbClr val="FFFFFF">
                    <a:alpha val="99000"/>
                  </a:srgbClr>
                </a:solidFill>
              </a:rPr>
              <a:t>Windows Azure </a:t>
            </a:r>
          </a:p>
          <a:p>
            <a:pPr algn="ctr" defTabSz="914363"/>
            <a:r>
              <a:rPr lang="en-US">
                <a:solidFill>
                  <a:srgbClr val="FFFFFF">
                    <a:alpha val="99000"/>
                  </a:srgbClr>
                </a:solidFill>
              </a:rPr>
              <a:t>provided </a:t>
            </a:r>
            <a:r>
              <a:rPr lang="en-US" dirty="0">
                <a:solidFill>
                  <a:srgbClr val="FFFFFF">
                    <a:alpha val="99000"/>
                  </a:srgbClr>
                </a:solidFill>
              </a:rPr>
              <a:t>DNS</a:t>
            </a:r>
          </a:p>
        </p:txBody>
      </p:sp>
      <p:sp>
        <p:nvSpPr>
          <p:cNvPr id="12" name="Bent-Up Arrow 11"/>
          <p:cNvSpPr/>
          <p:nvPr/>
        </p:nvSpPr>
        <p:spPr>
          <a:xfrm rot="10800000" flipH="1" flipV="1">
            <a:off x="4216890" y="2707943"/>
            <a:ext cx="711194" cy="135775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292929"/>
              </a:solidFill>
            </a:endParaRPr>
          </a:p>
        </p:txBody>
      </p:sp>
      <p:pic>
        <p:nvPicPr>
          <p:cNvPr id="13" name="Picture 3" descr="C:\Users\hjerez\AppData\Local\Microsoft\Windows\Temporary Internet Files\Content.IE5\EMAV50ZC\MC900433903[1].png"/>
          <p:cNvPicPr>
            <a:picLocks noChangeAspect="1" noChangeArrowheads="1"/>
          </p:cNvPicPr>
          <p:nvPr/>
        </p:nvPicPr>
        <p:blipFill>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6146942" y="2064251"/>
            <a:ext cx="424234" cy="42423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236865" y="2124457"/>
            <a:ext cx="361008" cy="364028"/>
            <a:chOff x="4570412" y="3806957"/>
            <a:chExt cx="747584" cy="640069"/>
          </a:xfrm>
        </p:grpSpPr>
        <p:pic>
          <p:nvPicPr>
            <p:cNvPr id="15" name="Picture 4"/>
            <p:cNvPicPr>
              <a:picLocks noChangeAspect="1" noChangeArrowheads="1"/>
            </p:cNvPicPr>
            <p:nvPr/>
          </p:nvPicPr>
          <p:blipFill>
            <a:blip r:embed="rId6" cstate="print">
              <a:grayscl/>
              <a:extLst>
                <a:ext uri="{28A0092B-C50C-407E-A947-70E740481C1C}">
                  <a14:useLocalDpi xmlns:a14="http://schemas.microsoft.com/office/drawing/2010/main" val="0"/>
                </a:ext>
              </a:extLst>
            </a:blip>
            <a:stretch>
              <a:fillRect/>
            </a:stretch>
          </p:blipFill>
          <p:spPr bwMode="auto">
            <a:xfrm>
              <a:off x="4570412" y="3806957"/>
              <a:ext cx="747584" cy="640069"/>
            </a:xfrm>
            <a:prstGeom prst="ellipse">
              <a:avLst/>
            </a:prstGeom>
            <a:noFill/>
            <a:extLst>
              <a:ext uri="{909E8E84-426E-40DD-AFC4-6F175D3DCCD1}">
                <a14:hiddenFill xmlns:a14="http://schemas.microsoft.com/office/drawing/2010/main">
                  <a:solidFill>
                    <a:srgbClr val="FFFFFF"/>
                  </a:solidFill>
                </a14:hiddenFill>
              </a:ext>
            </a:extLst>
          </p:spPr>
        </p:pic>
        <p:sp>
          <p:nvSpPr>
            <p:cNvPr id="16" name="Infopage"/>
            <p:cNvSpPr>
              <a:spLocks noEditPoints="1" noChangeArrowheads="1"/>
            </p:cNvSpPr>
            <p:nvPr/>
          </p:nvSpPr>
          <p:spPr bwMode="auto">
            <a:xfrm>
              <a:off x="4798491" y="3950779"/>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solidFill>
              <a:schemeClr val="bg1"/>
            </a:solidFill>
            <a:ln w="9525">
              <a:solidFill>
                <a:schemeClr val="tx2"/>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
        <p:nvSpPr>
          <p:cNvPr id="17" name="Rectangle 16"/>
          <p:cNvSpPr/>
          <p:nvPr/>
        </p:nvSpPr>
        <p:spPr bwMode="auto">
          <a:xfrm>
            <a:off x="1414804" y="3386300"/>
            <a:ext cx="632656" cy="531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900" b="1" dirty="0">
                <a:gradFill>
                  <a:gsLst>
                    <a:gs pos="0">
                      <a:srgbClr val="FFFFFF"/>
                    </a:gs>
                    <a:gs pos="100000">
                      <a:srgbClr val="FFFFFF"/>
                    </a:gs>
                  </a:gsLst>
                  <a:lin ang="5400000" scaled="0"/>
                </a:gradFill>
              </a:rPr>
              <a:t>Host1</a:t>
            </a:r>
          </a:p>
        </p:txBody>
      </p:sp>
      <p:sp>
        <p:nvSpPr>
          <p:cNvPr id="18" name="Rectangle 17"/>
          <p:cNvSpPr/>
          <p:nvPr/>
        </p:nvSpPr>
        <p:spPr bwMode="auto">
          <a:xfrm>
            <a:off x="1414804" y="3386300"/>
            <a:ext cx="632656" cy="53167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b="1" dirty="0">
                <a:solidFill>
                  <a:srgbClr val="FFFFFF">
                    <a:alpha val="99000"/>
                  </a:srgbClr>
                </a:solidFill>
              </a:rPr>
              <a:t>Host2</a:t>
            </a:r>
          </a:p>
        </p:txBody>
      </p:sp>
      <p:pic>
        <p:nvPicPr>
          <p:cNvPr id="1026" name="Picture 2" descr="C:\Users\hjerez.REDMOND\AppData\Local\Microsoft\Windows\Temporary Internet Files\Content.IE5\1KOFX01C\MC900432631[1].png"/>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405507" y="3810002"/>
            <a:ext cx="955001" cy="95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25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42" presetClass="path" presetSubtype="0" decel="100000" fill="hold" nodeType="afterEffect">
                                  <p:stCondLst>
                                    <p:cond delay="0"/>
                                  </p:stCondLst>
                                  <p:childTnLst>
                                    <p:animMotion origin="layout" path="M -4.59825E-6 -2.59259E-6 L -4.59825E-6 0.24236 " pathEditMode="relative" rAng="0" ptsTypes="AA">
                                      <p:cBhvr>
                                        <p:cTn id="14" dur="1000" fill="hold"/>
                                        <p:tgtEl>
                                          <p:spTgt spid="14"/>
                                        </p:tgtEl>
                                        <p:attrNameLst>
                                          <p:attrName>ppt_x</p:attrName>
                                          <p:attrName>ppt_y</p:attrName>
                                        </p:attrNameLst>
                                      </p:cBhvr>
                                      <p:rCtr x="0" y="12106"/>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1"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36" presetClass="path" presetSubtype="0" decel="100000" fill="hold" nodeType="afterEffect">
                                  <p:stCondLst>
                                    <p:cond delay="0"/>
                                  </p:stCondLst>
                                  <p:childTnLst>
                                    <p:animMotion origin="layout" path="M -4.16667E-6 -4.44444E-6 L -4.16667E-6 0.1007 C -4.16667E-6 0.14584 -0.09036 0.20186 -0.16341 0.20186 L -0.32617 0.20186 " pathEditMode="relative" rAng="0" ptsTypes="FfFF">
                                      <p:cBhvr>
                                        <p:cTn id="35" dur="1000" fill="hold"/>
                                        <p:tgtEl>
                                          <p:spTgt spid="13"/>
                                        </p:tgtEl>
                                        <p:attrNameLst>
                                          <p:attrName>ppt_x</p:attrName>
                                          <p:attrName>ppt_y</p:attrName>
                                        </p:attrNameLst>
                                      </p:cBhvr>
                                      <p:rCtr x="-16315" y="10093"/>
                                    </p:animMotion>
                                  </p:childTnLst>
                                </p:cTn>
                              </p:par>
                            </p:childTnLst>
                          </p:cTn>
                        </p:par>
                      </p:childTnLst>
                    </p:cTn>
                  </p:par>
                  <p:par>
                    <p:cTn id="36" fill="hold">
                      <p:stCondLst>
                        <p:cond delay="indefinite"/>
                      </p:stCondLst>
                      <p:childTnLst>
                        <p:par>
                          <p:cTn id="37" fill="hold">
                            <p:stCondLst>
                              <p:cond delay="0"/>
                            </p:stCondLst>
                            <p:childTnLst>
                              <p:par>
                                <p:cTn id="38" presetID="22" presetClass="exit" presetSubtype="1" fill="hold" grpId="0" nodeType="clickEffect">
                                  <p:stCondLst>
                                    <p:cond delay="0"/>
                                  </p:stCondLst>
                                  <p:childTnLst>
                                    <p:animEffect transition="out" filter="wipe(up)">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par>
                          <p:cTn id="58" fill="hold">
                            <p:stCondLst>
                              <p:cond delay="500"/>
                            </p:stCondLst>
                            <p:childTnLst>
                              <p:par>
                                <p:cTn id="59" presetID="10" presetClass="exit" presetSubtype="0" fill="hold" grpId="1" nodeType="after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par>
                          <p:cTn id="71" fill="hold">
                            <p:stCondLst>
                              <p:cond delay="1000"/>
                            </p:stCondLst>
                            <p:childTnLst>
                              <p:par>
                                <p:cTn id="72" presetID="63" presetClass="path" presetSubtype="0" decel="100000" fill="hold" grpId="1" nodeType="afterEffect">
                                  <p:stCondLst>
                                    <p:cond delay="0"/>
                                  </p:stCondLst>
                                  <p:childTnLst>
                                    <p:animMotion origin="layout" path="M -3.125E-6 1.48148E-6 L 0.46875 1.48148E-6 " pathEditMode="relative" rAng="0" ptsTypes="AA">
                                      <p:cBhvr>
                                        <p:cTn id="73" dur="1000" fill="hold"/>
                                        <p:tgtEl>
                                          <p:spTgt spid="7"/>
                                        </p:tgtEl>
                                        <p:attrNameLst>
                                          <p:attrName>ppt_x</p:attrName>
                                          <p:attrName>ppt_y</p:attrName>
                                        </p:attrNameLst>
                                      </p:cBhvr>
                                      <p:rCtr x="23438" y="0"/>
                                    </p:animMotion>
                                  </p:childTnLst>
                                </p:cTn>
                              </p:par>
                              <p:par>
                                <p:cTn id="74" presetID="63" presetClass="path" presetSubtype="0" decel="100000" fill="hold" nodeType="withEffect">
                                  <p:stCondLst>
                                    <p:cond delay="0"/>
                                  </p:stCondLst>
                                  <p:childTnLst>
                                    <p:animMotion origin="layout" path="M -1.875E-6 -7.40741E-7 L 0.46797 -7.40741E-7 " pathEditMode="relative" rAng="0" ptsTypes="AA">
                                      <p:cBhvr>
                                        <p:cTn id="75" dur="1000" fill="hold"/>
                                        <p:tgtEl>
                                          <p:spTgt spid="9"/>
                                        </p:tgtEl>
                                        <p:attrNameLst>
                                          <p:attrName>ppt_x</p:attrName>
                                          <p:attrName>ppt_y</p:attrName>
                                        </p:attrNameLst>
                                      </p:cBhvr>
                                      <p:rCtr x="23398" y="0"/>
                                    </p:animMotion>
                                  </p:childTnLst>
                                </p:cTn>
                              </p:par>
                              <p:par>
                                <p:cTn id="76" presetID="63" presetClass="path" presetSubtype="0" decel="100000" fill="hold" grpId="1" nodeType="withEffect">
                                  <p:stCondLst>
                                    <p:cond delay="0"/>
                                  </p:stCondLst>
                                  <p:childTnLst>
                                    <p:animMotion origin="layout" path="M 3.125E-6 2.59259E-6 L 0.46875 2.59259E-6 " pathEditMode="relative" rAng="0" ptsTypes="AA">
                                      <p:cBhvr>
                                        <p:cTn id="77" dur="1000" fill="hold"/>
                                        <p:tgtEl>
                                          <p:spTgt spid="18"/>
                                        </p:tgtEl>
                                        <p:attrNameLst>
                                          <p:attrName>ppt_x</p:attrName>
                                          <p:attrName>ppt_y</p:attrName>
                                        </p:attrNameLst>
                                      </p:cBhvr>
                                      <p:rCtr x="23438" y="0"/>
                                    </p:animMotion>
                                  </p:childTnLst>
                                </p:cTn>
                              </p:par>
                              <p:par>
                                <p:cTn id="78" presetID="63" presetClass="path" presetSubtype="0" decel="100000" fill="hold" nodeType="withEffect">
                                  <p:stCondLst>
                                    <p:cond delay="0"/>
                                  </p:stCondLst>
                                  <p:childTnLst>
                                    <p:animMotion origin="layout" path="M -0.32617 0.20186 L 0.15039 0.20186 " pathEditMode="relative" rAng="0" ptsTypes="AA">
                                      <p:cBhvr>
                                        <p:cTn id="79" dur="1000" fill="hold"/>
                                        <p:tgtEl>
                                          <p:spTgt spid="13"/>
                                        </p:tgtEl>
                                        <p:attrNameLst>
                                          <p:attrName>ppt_x</p:attrName>
                                          <p:attrName>ppt_y</p:attrName>
                                        </p:attrNameLst>
                                      </p:cBhvr>
                                      <p:rCtr x="23828" y="0"/>
                                    </p:animMotion>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5" grpId="0" animBg="1"/>
      <p:bldP spid="6" grpId="0" animBg="1"/>
      <p:bldP spid="7" grpId="0" animBg="1"/>
      <p:bldP spid="7" grpId="1" animBg="1"/>
      <p:bldP spid="11" grpId="0" animBg="1"/>
      <p:bldP spid="12" grpId="0" animBg="1"/>
      <p:bldP spid="12" grpId="1" animBg="1"/>
      <p:bldP spid="17" grpId="0" animBg="1"/>
      <p:bldP spid="17" grpId="1" animBg="1"/>
      <p:bldP spid="18" grpId="0" animBg="1"/>
      <p:bldP spid="1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447801"/>
            <a:ext cx="11149012" cy="4351961"/>
          </a:xfrm>
        </p:spPr>
        <p:txBody>
          <a:bodyPr/>
          <a:lstStyle/>
          <a:p>
            <a:pPr marL="0" indent="0">
              <a:buNone/>
            </a:pPr>
            <a:r>
              <a:rPr lang="en-US" dirty="0" smtClean="0">
                <a:latin typeface="Segoe UI Light" pitchFamily="34" charset="0"/>
              </a:rPr>
              <a:t>Lowest barrier of entry </a:t>
            </a:r>
          </a:p>
          <a:p>
            <a:pPr marL="0" indent="0">
              <a:buNone/>
            </a:pPr>
            <a:r>
              <a:rPr lang="en-US" dirty="0" smtClean="0"/>
              <a:t>Partner</a:t>
            </a:r>
            <a:r>
              <a:rPr lang="en-US" b="1" dirty="0" smtClean="0">
                <a:latin typeface="Segoe UI Light" pitchFamily="34" charset="0"/>
              </a:rPr>
              <a:t> </a:t>
            </a:r>
            <a:r>
              <a:rPr lang="en-US" dirty="0" smtClean="0">
                <a:latin typeface="Segoe UI Light" pitchFamily="34" charset="0"/>
              </a:rPr>
              <a:t>created images </a:t>
            </a:r>
          </a:p>
          <a:p>
            <a:pPr marL="0" indent="0">
              <a:buNone/>
            </a:pPr>
            <a:r>
              <a:rPr lang="en-US" dirty="0" smtClean="0">
                <a:latin typeface="Segoe UI Light" pitchFamily="34" charset="0"/>
              </a:rPr>
              <a:t>Click through provisioning </a:t>
            </a:r>
          </a:p>
          <a:p>
            <a:pPr marL="0" indent="0">
              <a:buNone/>
            </a:pP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1495794"/>
          </a:xfrm>
        </p:spPr>
        <p:txBody>
          <a:bodyPr/>
          <a:lstStyle/>
          <a:p>
            <a:r>
              <a:rPr lang="en-US" dirty="0" smtClean="0"/>
              <a:t>Third Party Tool </a:t>
            </a:r>
            <a:br>
              <a:rPr lang="en-US" dirty="0" smtClean="0"/>
            </a:br>
            <a:r>
              <a:rPr lang="en-US" dirty="0" smtClean="0"/>
              <a:t>Provisioning</a:t>
            </a:r>
            <a:endParaRPr lang="en-US" dirty="0"/>
          </a:p>
        </p:txBody>
      </p:sp>
      <p:sp>
        <p:nvSpPr>
          <p:cNvPr id="3" name="Content Placeholder 2"/>
          <p:cNvSpPr>
            <a:spLocks noGrp="1"/>
          </p:cNvSpPr>
          <p:nvPr>
            <p:ph idx="1"/>
          </p:nvPr>
        </p:nvSpPr>
        <p:spPr>
          <a:xfrm>
            <a:off x="520701" y="1905000"/>
            <a:ext cx="11149012" cy="5022914"/>
          </a:xfrm>
        </p:spPr>
        <p:txBody>
          <a:bodyPr/>
          <a:lstStyle/>
          <a:p>
            <a:pPr marL="0" indent="0">
              <a:buNone/>
            </a:pPr>
            <a:r>
              <a:rPr lang="en-US" dirty="0" smtClean="0">
                <a:latin typeface="Segoe UI Light" pitchFamily="34" charset="0"/>
              </a:rPr>
              <a:t>Currently Only SUSE</a:t>
            </a:r>
          </a:p>
          <a:p>
            <a:pPr marL="0" indent="0">
              <a:buNone/>
            </a:pPr>
            <a:r>
              <a:rPr lang="en-US" dirty="0" smtClean="0">
                <a:latin typeface="Segoe UI Light" pitchFamily="34" charset="0"/>
              </a:rPr>
              <a:t>Ease the creation of custom images, </a:t>
            </a:r>
            <a:br>
              <a:rPr lang="en-US" dirty="0" smtClean="0">
                <a:latin typeface="Segoe UI Light" pitchFamily="34" charset="0"/>
              </a:rPr>
            </a:br>
            <a:r>
              <a:rPr lang="en-US" dirty="0" smtClean="0">
                <a:latin typeface="Segoe UI Light" pitchFamily="34" charset="0"/>
              </a:rPr>
              <a:t>configuration and resources </a:t>
            </a:r>
          </a:p>
          <a:p>
            <a:pPr marL="0" indent="0">
              <a:buNone/>
            </a:pPr>
            <a:r>
              <a:rPr lang="en-US" dirty="0" smtClean="0">
                <a:latin typeface="Segoe UI Light" pitchFamily="34" charset="0"/>
              </a:rPr>
              <a:t>Customize a partner image</a:t>
            </a:r>
          </a:p>
          <a:p>
            <a:pPr marL="0" indent="0">
              <a:buNone/>
            </a:pPr>
            <a:r>
              <a:rPr lang="en-US" dirty="0" smtClean="0">
                <a:latin typeface="Segoe UI Light" pitchFamily="34" charset="0"/>
              </a:rPr>
              <a:t>Select packages to include</a:t>
            </a:r>
          </a:p>
          <a:p>
            <a:pPr marL="0" indent="0">
              <a:buNone/>
            </a:pPr>
            <a:r>
              <a:rPr lang="en-US" dirty="0" smtClean="0">
                <a:latin typeface="Segoe UI Light" pitchFamily="34" charset="0"/>
              </a:rPr>
              <a:t>Tool will include the appropriate </a:t>
            </a:r>
            <a:br>
              <a:rPr lang="en-US" dirty="0" smtClean="0">
                <a:latin typeface="Segoe UI Light" pitchFamily="34" charset="0"/>
              </a:rPr>
            </a:br>
            <a:r>
              <a:rPr lang="en-US" dirty="0" smtClean="0">
                <a:latin typeface="Segoe UI Light" pitchFamily="34" charset="0"/>
              </a:rPr>
              <a:t>ICs and Agent</a:t>
            </a:r>
          </a:p>
          <a:p>
            <a:pPr marL="0" indent="0">
              <a:buNone/>
            </a:pPr>
            <a:r>
              <a:rPr lang="en-US" dirty="0" smtClean="0">
                <a:latin typeface="Segoe UI Light" pitchFamily="34" charset="0"/>
              </a:rPr>
              <a:t>Tool will drive provisioning for Customer </a:t>
            </a:r>
            <a:br>
              <a:rPr lang="en-US" dirty="0" smtClean="0">
                <a:latin typeface="Segoe UI Light" pitchFamily="34" charset="0"/>
              </a:rPr>
            </a:br>
            <a:r>
              <a:rPr lang="en-US" dirty="0" smtClean="0">
                <a:latin typeface="Segoe UI Light" pitchFamily="34" charset="0"/>
              </a:rPr>
              <a:t>if it chooses to provide it access</a:t>
            </a:r>
          </a:p>
          <a:p>
            <a:pPr marL="0" indent="0">
              <a:buNone/>
            </a:pPr>
            <a:endParaRPr lang="en-US" dirty="0">
              <a:latin typeface="Segoe UI Light" pitchFamily="34" charset="0"/>
            </a:endParaRPr>
          </a:p>
        </p:txBody>
      </p:sp>
      <p:sp>
        <p:nvSpPr>
          <p:cNvPr id="4" name="Rectangle 3"/>
          <p:cNvSpPr/>
          <p:nvPr/>
        </p:nvSpPr>
        <p:spPr bwMode="auto">
          <a:xfrm>
            <a:off x="7982415" y="0"/>
            <a:ext cx="4207998"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8755849" y="4010686"/>
            <a:ext cx="2661133" cy="2547697"/>
            <a:chOff x="4470400" y="1935163"/>
            <a:chExt cx="3240088" cy="3101975"/>
          </a:xfrm>
          <a:solidFill>
            <a:schemeClr val="bg1"/>
          </a:solidFill>
        </p:grpSpPr>
        <p:sp>
          <p:nvSpPr>
            <p:cNvPr id="11" name="Freeform 7"/>
            <p:cNvSpPr>
              <a:spLocks/>
            </p:cNvSpPr>
            <p:nvPr/>
          </p:nvSpPr>
          <p:spPr bwMode="auto">
            <a:xfrm>
              <a:off x="4564063" y="1935163"/>
              <a:ext cx="3146425" cy="2981325"/>
            </a:xfrm>
            <a:custGeom>
              <a:avLst/>
              <a:gdLst>
                <a:gd name="T0" fmla="*/ 504 w 839"/>
                <a:gd name="T1" fmla="*/ 432 h 795"/>
                <a:gd name="T2" fmla="*/ 589 w 839"/>
                <a:gd name="T3" fmla="*/ 352 h 795"/>
                <a:gd name="T4" fmla="*/ 600 w 839"/>
                <a:gd name="T5" fmla="*/ 353 h 795"/>
                <a:gd name="T6" fmla="*/ 839 w 839"/>
                <a:gd name="T7" fmla="*/ 127 h 795"/>
                <a:gd name="T8" fmla="*/ 707 w 839"/>
                <a:gd name="T9" fmla="*/ 0 h 795"/>
                <a:gd name="T10" fmla="*/ 469 w 839"/>
                <a:gd name="T11" fmla="*/ 226 h 795"/>
                <a:gd name="T12" fmla="*/ 471 w 839"/>
                <a:gd name="T13" fmla="*/ 241 h 795"/>
                <a:gd name="T14" fmla="*/ 386 w 839"/>
                <a:gd name="T15" fmla="*/ 320 h 795"/>
                <a:gd name="T16" fmla="*/ 371 w 839"/>
                <a:gd name="T17" fmla="*/ 319 h 795"/>
                <a:gd name="T18" fmla="*/ 316 w 839"/>
                <a:gd name="T19" fmla="*/ 371 h 795"/>
                <a:gd name="T20" fmla="*/ 363 w 839"/>
                <a:gd name="T21" fmla="*/ 415 h 795"/>
                <a:gd name="T22" fmla="*/ 131 w 839"/>
                <a:gd name="T23" fmla="*/ 636 h 795"/>
                <a:gd name="T24" fmla="*/ 121 w 839"/>
                <a:gd name="T25" fmla="*/ 628 h 795"/>
                <a:gd name="T26" fmla="*/ 64 w 839"/>
                <a:gd name="T27" fmla="*/ 676 h 795"/>
                <a:gd name="T28" fmla="*/ 0 w 839"/>
                <a:gd name="T29" fmla="*/ 776 h 795"/>
                <a:gd name="T30" fmla="*/ 19 w 839"/>
                <a:gd name="T31" fmla="*/ 795 h 795"/>
                <a:gd name="T32" fmla="*/ 133 w 839"/>
                <a:gd name="T33" fmla="*/ 732 h 795"/>
                <a:gd name="T34" fmla="*/ 176 w 839"/>
                <a:gd name="T35" fmla="*/ 682 h 795"/>
                <a:gd name="T36" fmla="*/ 168 w 839"/>
                <a:gd name="T37" fmla="*/ 672 h 795"/>
                <a:gd name="T38" fmla="*/ 402 w 839"/>
                <a:gd name="T39" fmla="*/ 452 h 795"/>
                <a:gd name="T40" fmla="*/ 449 w 839"/>
                <a:gd name="T41" fmla="*/ 496 h 795"/>
                <a:gd name="T42" fmla="*/ 505 w 839"/>
                <a:gd name="T43" fmla="*/ 443 h 795"/>
                <a:gd name="T44" fmla="*/ 504 w 839"/>
                <a:gd name="T45" fmla="*/ 4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9" h="795">
                  <a:moveTo>
                    <a:pt x="504" y="432"/>
                  </a:moveTo>
                  <a:cubicBezTo>
                    <a:pt x="504" y="388"/>
                    <a:pt x="542" y="352"/>
                    <a:pt x="589" y="352"/>
                  </a:cubicBezTo>
                  <a:cubicBezTo>
                    <a:pt x="593" y="352"/>
                    <a:pt x="596" y="353"/>
                    <a:pt x="600" y="353"/>
                  </a:cubicBezTo>
                  <a:cubicBezTo>
                    <a:pt x="839" y="127"/>
                    <a:pt x="839" y="127"/>
                    <a:pt x="839" y="127"/>
                  </a:cubicBezTo>
                  <a:cubicBezTo>
                    <a:pt x="707" y="0"/>
                    <a:pt x="707" y="0"/>
                    <a:pt x="707" y="0"/>
                  </a:cubicBezTo>
                  <a:cubicBezTo>
                    <a:pt x="469" y="226"/>
                    <a:pt x="469" y="226"/>
                    <a:pt x="469" y="226"/>
                  </a:cubicBezTo>
                  <a:cubicBezTo>
                    <a:pt x="470" y="231"/>
                    <a:pt x="471" y="236"/>
                    <a:pt x="471" y="241"/>
                  </a:cubicBezTo>
                  <a:cubicBezTo>
                    <a:pt x="471" y="285"/>
                    <a:pt x="433" y="320"/>
                    <a:pt x="386" y="320"/>
                  </a:cubicBezTo>
                  <a:cubicBezTo>
                    <a:pt x="381" y="320"/>
                    <a:pt x="376" y="320"/>
                    <a:pt x="371" y="319"/>
                  </a:cubicBezTo>
                  <a:cubicBezTo>
                    <a:pt x="316" y="371"/>
                    <a:pt x="316" y="371"/>
                    <a:pt x="316" y="371"/>
                  </a:cubicBezTo>
                  <a:cubicBezTo>
                    <a:pt x="363" y="415"/>
                    <a:pt x="363" y="415"/>
                    <a:pt x="363" y="415"/>
                  </a:cubicBezTo>
                  <a:cubicBezTo>
                    <a:pt x="131" y="636"/>
                    <a:pt x="131" y="636"/>
                    <a:pt x="131" y="636"/>
                  </a:cubicBezTo>
                  <a:cubicBezTo>
                    <a:pt x="121" y="628"/>
                    <a:pt x="121" y="628"/>
                    <a:pt x="121" y="628"/>
                  </a:cubicBezTo>
                  <a:cubicBezTo>
                    <a:pt x="64" y="676"/>
                    <a:pt x="64" y="676"/>
                    <a:pt x="64" y="676"/>
                  </a:cubicBezTo>
                  <a:cubicBezTo>
                    <a:pt x="0" y="776"/>
                    <a:pt x="0" y="776"/>
                    <a:pt x="0" y="776"/>
                  </a:cubicBezTo>
                  <a:cubicBezTo>
                    <a:pt x="19" y="795"/>
                    <a:pt x="19" y="795"/>
                    <a:pt x="19" y="795"/>
                  </a:cubicBezTo>
                  <a:cubicBezTo>
                    <a:pt x="133" y="732"/>
                    <a:pt x="133" y="732"/>
                    <a:pt x="133" y="732"/>
                  </a:cubicBezTo>
                  <a:cubicBezTo>
                    <a:pt x="176" y="682"/>
                    <a:pt x="176" y="682"/>
                    <a:pt x="176" y="682"/>
                  </a:cubicBezTo>
                  <a:cubicBezTo>
                    <a:pt x="168" y="672"/>
                    <a:pt x="168" y="672"/>
                    <a:pt x="168" y="672"/>
                  </a:cubicBezTo>
                  <a:cubicBezTo>
                    <a:pt x="402" y="452"/>
                    <a:pt x="402" y="452"/>
                    <a:pt x="402" y="452"/>
                  </a:cubicBezTo>
                  <a:cubicBezTo>
                    <a:pt x="449" y="496"/>
                    <a:pt x="449" y="496"/>
                    <a:pt x="449" y="496"/>
                  </a:cubicBezTo>
                  <a:cubicBezTo>
                    <a:pt x="505" y="443"/>
                    <a:pt x="505" y="443"/>
                    <a:pt x="505" y="443"/>
                  </a:cubicBezTo>
                  <a:cubicBezTo>
                    <a:pt x="504" y="440"/>
                    <a:pt x="504" y="436"/>
                    <a:pt x="504" y="4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2" name="Freeform 8"/>
            <p:cNvSpPr>
              <a:spLocks noEditPoints="1"/>
            </p:cNvSpPr>
            <p:nvPr/>
          </p:nvSpPr>
          <p:spPr bwMode="auto">
            <a:xfrm>
              <a:off x="5946775" y="3503613"/>
              <a:ext cx="1717675" cy="1533525"/>
            </a:xfrm>
            <a:custGeom>
              <a:avLst/>
              <a:gdLst>
                <a:gd name="T0" fmla="*/ 408 w 458"/>
                <a:gd name="T1" fmla="*/ 244 h 409"/>
                <a:gd name="T2" fmla="*/ 154 w 458"/>
                <a:gd name="T3" fmla="*/ 0 h 409"/>
                <a:gd name="T4" fmla="*/ 154 w 458"/>
                <a:gd name="T5" fmla="*/ 36 h 409"/>
                <a:gd name="T6" fmla="*/ 79 w 458"/>
                <a:gd name="T7" fmla="*/ 105 h 409"/>
                <a:gd name="T8" fmla="*/ 31 w 458"/>
                <a:gd name="T9" fmla="*/ 60 h 409"/>
                <a:gd name="T10" fmla="*/ 0 w 458"/>
                <a:gd name="T11" fmla="*/ 92 h 409"/>
                <a:gd name="T12" fmla="*/ 287 w 458"/>
                <a:gd name="T13" fmla="*/ 360 h 409"/>
                <a:gd name="T14" fmla="*/ 398 w 458"/>
                <a:gd name="T15" fmla="*/ 356 h 409"/>
                <a:gd name="T16" fmla="*/ 408 w 458"/>
                <a:gd name="T17" fmla="*/ 244 h 409"/>
                <a:gd name="T18" fmla="*/ 370 w 458"/>
                <a:gd name="T19" fmla="*/ 325 h 409"/>
                <a:gd name="T20" fmla="*/ 325 w 458"/>
                <a:gd name="T21" fmla="*/ 338 h 409"/>
                <a:gd name="T22" fmla="*/ 292 w 458"/>
                <a:gd name="T23" fmla="*/ 306 h 409"/>
                <a:gd name="T24" fmla="*/ 303 w 458"/>
                <a:gd name="T25" fmla="*/ 261 h 409"/>
                <a:gd name="T26" fmla="*/ 347 w 458"/>
                <a:gd name="T27" fmla="*/ 248 h 409"/>
                <a:gd name="T28" fmla="*/ 381 w 458"/>
                <a:gd name="T29" fmla="*/ 280 h 409"/>
                <a:gd name="T30" fmla="*/ 370 w 458"/>
                <a:gd name="T31" fmla="*/ 32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409">
                  <a:moveTo>
                    <a:pt x="408" y="244"/>
                  </a:moveTo>
                  <a:cubicBezTo>
                    <a:pt x="154" y="0"/>
                    <a:pt x="154" y="0"/>
                    <a:pt x="154" y="0"/>
                  </a:cubicBezTo>
                  <a:cubicBezTo>
                    <a:pt x="154" y="36"/>
                    <a:pt x="154" y="36"/>
                    <a:pt x="154" y="36"/>
                  </a:cubicBezTo>
                  <a:cubicBezTo>
                    <a:pt x="79" y="105"/>
                    <a:pt x="79" y="105"/>
                    <a:pt x="79" y="105"/>
                  </a:cubicBezTo>
                  <a:cubicBezTo>
                    <a:pt x="31" y="60"/>
                    <a:pt x="31" y="60"/>
                    <a:pt x="31" y="60"/>
                  </a:cubicBezTo>
                  <a:cubicBezTo>
                    <a:pt x="0" y="92"/>
                    <a:pt x="0" y="92"/>
                    <a:pt x="0" y="92"/>
                  </a:cubicBezTo>
                  <a:cubicBezTo>
                    <a:pt x="287" y="360"/>
                    <a:pt x="287" y="360"/>
                    <a:pt x="287" y="360"/>
                  </a:cubicBezTo>
                  <a:cubicBezTo>
                    <a:pt x="287" y="360"/>
                    <a:pt x="338" y="409"/>
                    <a:pt x="398" y="356"/>
                  </a:cubicBezTo>
                  <a:cubicBezTo>
                    <a:pt x="458" y="302"/>
                    <a:pt x="408" y="244"/>
                    <a:pt x="408" y="244"/>
                  </a:cubicBezTo>
                  <a:close/>
                  <a:moveTo>
                    <a:pt x="370" y="325"/>
                  </a:moveTo>
                  <a:cubicBezTo>
                    <a:pt x="325" y="338"/>
                    <a:pt x="325" y="338"/>
                    <a:pt x="325" y="338"/>
                  </a:cubicBezTo>
                  <a:cubicBezTo>
                    <a:pt x="292" y="306"/>
                    <a:pt x="292" y="306"/>
                    <a:pt x="292" y="306"/>
                  </a:cubicBezTo>
                  <a:cubicBezTo>
                    <a:pt x="303" y="261"/>
                    <a:pt x="303" y="261"/>
                    <a:pt x="303" y="261"/>
                  </a:cubicBezTo>
                  <a:cubicBezTo>
                    <a:pt x="347" y="248"/>
                    <a:pt x="347" y="248"/>
                    <a:pt x="347" y="248"/>
                  </a:cubicBezTo>
                  <a:cubicBezTo>
                    <a:pt x="381" y="280"/>
                    <a:pt x="381" y="280"/>
                    <a:pt x="381" y="280"/>
                  </a:cubicBezTo>
                  <a:lnTo>
                    <a:pt x="370" y="3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sp>
          <p:nvSpPr>
            <p:cNvPr id="13" name="Freeform 9"/>
            <p:cNvSpPr>
              <a:spLocks/>
            </p:cNvSpPr>
            <p:nvPr/>
          </p:nvSpPr>
          <p:spPr bwMode="auto">
            <a:xfrm>
              <a:off x="4470400" y="2006600"/>
              <a:ext cx="1589088" cy="1604962"/>
            </a:xfrm>
            <a:custGeom>
              <a:avLst/>
              <a:gdLst>
                <a:gd name="T0" fmla="*/ 359 w 424"/>
                <a:gd name="T1" fmla="*/ 398 h 428"/>
                <a:gd name="T2" fmla="*/ 313 w 424"/>
                <a:gd name="T3" fmla="*/ 355 h 428"/>
                <a:gd name="T4" fmla="*/ 386 w 424"/>
                <a:gd name="T5" fmla="*/ 281 h 428"/>
                <a:gd name="T6" fmla="*/ 424 w 424"/>
                <a:gd name="T7" fmla="*/ 281 h 428"/>
                <a:gd name="T8" fmla="*/ 363 w 424"/>
                <a:gd name="T9" fmla="*/ 223 h 428"/>
                <a:gd name="T10" fmla="*/ 369 w 424"/>
                <a:gd name="T11" fmla="*/ 177 h 428"/>
                <a:gd name="T12" fmla="*/ 184 w 424"/>
                <a:gd name="T13" fmla="*/ 0 h 428"/>
                <a:gd name="T14" fmla="*/ 135 w 424"/>
                <a:gd name="T15" fmla="*/ 6 h 428"/>
                <a:gd name="T16" fmla="*/ 237 w 424"/>
                <a:gd name="T17" fmla="*/ 107 h 428"/>
                <a:gd name="T18" fmla="*/ 212 w 424"/>
                <a:gd name="T19" fmla="*/ 200 h 428"/>
                <a:gd name="T20" fmla="*/ 110 w 424"/>
                <a:gd name="T21" fmla="*/ 231 h 428"/>
                <a:gd name="T22" fmla="*/ 6 w 424"/>
                <a:gd name="T23" fmla="*/ 131 h 428"/>
                <a:gd name="T24" fmla="*/ 0 w 424"/>
                <a:gd name="T25" fmla="*/ 177 h 428"/>
                <a:gd name="T26" fmla="*/ 184 w 424"/>
                <a:gd name="T27" fmla="*/ 355 h 428"/>
                <a:gd name="T28" fmla="*/ 240 w 424"/>
                <a:gd name="T29" fmla="*/ 346 h 428"/>
                <a:gd name="T30" fmla="*/ 328 w 424"/>
                <a:gd name="T31" fmla="*/ 428 h 428"/>
                <a:gd name="T32" fmla="*/ 359 w 424"/>
                <a:gd name="T33" fmla="*/ 39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4" h="428">
                  <a:moveTo>
                    <a:pt x="359" y="398"/>
                  </a:moveTo>
                  <a:cubicBezTo>
                    <a:pt x="313" y="355"/>
                    <a:pt x="313" y="355"/>
                    <a:pt x="313" y="355"/>
                  </a:cubicBezTo>
                  <a:cubicBezTo>
                    <a:pt x="386" y="281"/>
                    <a:pt x="386" y="281"/>
                    <a:pt x="386" y="281"/>
                  </a:cubicBezTo>
                  <a:cubicBezTo>
                    <a:pt x="424" y="281"/>
                    <a:pt x="424" y="281"/>
                    <a:pt x="424" y="281"/>
                  </a:cubicBezTo>
                  <a:cubicBezTo>
                    <a:pt x="363" y="223"/>
                    <a:pt x="363" y="223"/>
                    <a:pt x="363" y="223"/>
                  </a:cubicBezTo>
                  <a:cubicBezTo>
                    <a:pt x="367" y="208"/>
                    <a:pt x="369" y="193"/>
                    <a:pt x="369" y="177"/>
                  </a:cubicBezTo>
                  <a:cubicBezTo>
                    <a:pt x="369" y="79"/>
                    <a:pt x="286" y="0"/>
                    <a:pt x="184" y="0"/>
                  </a:cubicBezTo>
                  <a:cubicBezTo>
                    <a:pt x="167" y="0"/>
                    <a:pt x="151" y="2"/>
                    <a:pt x="135" y="6"/>
                  </a:cubicBezTo>
                  <a:cubicBezTo>
                    <a:pt x="237" y="107"/>
                    <a:pt x="237" y="107"/>
                    <a:pt x="237" y="107"/>
                  </a:cubicBezTo>
                  <a:cubicBezTo>
                    <a:pt x="212" y="200"/>
                    <a:pt x="212" y="200"/>
                    <a:pt x="212" y="200"/>
                  </a:cubicBezTo>
                  <a:cubicBezTo>
                    <a:pt x="110" y="231"/>
                    <a:pt x="110" y="231"/>
                    <a:pt x="110" y="231"/>
                  </a:cubicBezTo>
                  <a:cubicBezTo>
                    <a:pt x="6" y="131"/>
                    <a:pt x="6" y="131"/>
                    <a:pt x="6" y="131"/>
                  </a:cubicBezTo>
                  <a:cubicBezTo>
                    <a:pt x="2" y="146"/>
                    <a:pt x="0" y="161"/>
                    <a:pt x="0" y="177"/>
                  </a:cubicBezTo>
                  <a:cubicBezTo>
                    <a:pt x="0" y="275"/>
                    <a:pt x="82" y="355"/>
                    <a:pt x="184" y="355"/>
                  </a:cubicBezTo>
                  <a:cubicBezTo>
                    <a:pt x="204" y="355"/>
                    <a:pt x="222" y="352"/>
                    <a:pt x="240" y="346"/>
                  </a:cubicBezTo>
                  <a:cubicBezTo>
                    <a:pt x="328" y="428"/>
                    <a:pt x="328" y="428"/>
                    <a:pt x="328" y="428"/>
                  </a:cubicBezTo>
                  <a:lnTo>
                    <a:pt x="359"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spTree>
    <p:extLst>
      <p:ext uri="{BB962C8B-B14F-4D97-AF65-F5344CB8AC3E}">
        <p14:creationId xmlns:p14="http://schemas.microsoft.com/office/powerpoint/2010/main" val="2998047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1589" y="1120588"/>
            <a:ext cx="12188825" cy="5508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10"/>
          <p:cNvSpPr/>
          <p:nvPr/>
        </p:nvSpPr>
        <p:spPr>
          <a:xfrm>
            <a:off x="6978649" y="4450259"/>
            <a:ext cx="21336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VM</a:t>
            </a:r>
          </a:p>
        </p:txBody>
      </p:sp>
      <p:sp>
        <p:nvSpPr>
          <p:cNvPr id="13" name="Bent-Up Arrow 12"/>
          <p:cNvSpPr/>
          <p:nvPr/>
        </p:nvSpPr>
        <p:spPr>
          <a:xfrm rot="10800000" flipV="1">
            <a:off x="5512812" y="3874994"/>
            <a:ext cx="1465836" cy="1569254"/>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292929"/>
              </a:solidFill>
            </a:endParaRPr>
          </a:p>
        </p:txBody>
      </p:sp>
      <p:sp>
        <p:nvSpPr>
          <p:cNvPr id="25" name="Rectangle 24"/>
          <p:cNvSpPr/>
          <p:nvPr/>
        </p:nvSpPr>
        <p:spPr>
          <a:xfrm>
            <a:off x="9216226" y="4450259"/>
            <a:ext cx="2133600" cy="1600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VM2</a:t>
            </a:r>
          </a:p>
        </p:txBody>
      </p:sp>
      <p:sp>
        <p:nvSpPr>
          <p:cNvPr id="4" name="Rectangle 3"/>
          <p:cNvSpPr/>
          <p:nvPr/>
        </p:nvSpPr>
        <p:spPr>
          <a:xfrm>
            <a:off x="4456623" y="2927779"/>
            <a:ext cx="4230179" cy="9472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5F5F5F">
                    <a:alpha val="99000"/>
                  </a:srgbClr>
                </a:solidFill>
              </a:rPr>
              <a:t>Service Management API</a:t>
            </a:r>
          </a:p>
        </p:txBody>
      </p:sp>
      <p:sp>
        <p:nvSpPr>
          <p:cNvPr id="3" name="Rectangle 2"/>
          <p:cNvSpPr/>
          <p:nvPr/>
        </p:nvSpPr>
        <p:spPr>
          <a:xfrm>
            <a:off x="8783639" y="1447800"/>
            <a:ext cx="2886075" cy="2895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91440" rtlCol="0" anchor="t" anchorCtr="0"/>
          <a:lstStyle/>
          <a:p>
            <a:pPr algn="ctr" defTabSz="914363"/>
            <a:r>
              <a:rPr lang="en-US" dirty="0" err="1">
                <a:solidFill>
                  <a:srgbClr val="5F5F5F">
                    <a:alpha val="99000"/>
                  </a:srgbClr>
                </a:solidFill>
              </a:rPr>
              <a:t>XStore</a:t>
            </a:r>
            <a:endParaRPr lang="en-US" dirty="0">
              <a:solidFill>
                <a:srgbClr val="5F5F5F">
                  <a:alpha val="99000"/>
                </a:srgbClr>
              </a:solidFill>
            </a:endParaRPr>
          </a:p>
        </p:txBody>
      </p:sp>
      <p:sp>
        <p:nvSpPr>
          <p:cNvPr id="2" name="Title 1"/>
          <p:cNvSpPr>
            <a:spLocks noGrp="1"/>
          </p:cNvSpPr>
          <p:nvPr>
            <p:ph type="title"/>
          </p:nvPr>
        </p:nvSpPr>
        <p:spPr/>
        <p:txBody>
          <a:bodyPr/>
          <a:lstStyle/>
          <a:p>
            <a:r>
              <a:rPr lang="en-US" dirty="0" smtClean="0"/>
              <a:t>Tool Based Provisioning</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1" y="1447801"/>
            <a:ext cx="2819400" cy="212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9007475" y="1842702"/>
            <a:ext cx="2438400" cy="108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Customer Personal Image Repository</a:t>
            </a:r>
          </a:p>
        </p:txBody>
      </p:sp>
      <p:sp>
        <p:nvSpPr>
          <p:cNvPr id="10" name="Rectangle 9"/>
          <p:cNvSpPr/>
          <p:nvPr/>
        </p:nvSpPr>
        <p:spPr>
          <a:xfrm>
            <a:off x="9020970" y="3111102"/>
            <a:ext cx="2411413" cy="10600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Customer Storage Account</a:t>
            </a:r>
          </a:p>
        </p:txBody>
      </p:sp>
      <p:grpSp>
        <p:nvGrpSpPr>
          <p:cNvPr id="15" name="Group 14"/>
          <p:cNvGrpSpPr/>
          <p:nvPr/>
        </p:nvGrpSpPr>
        <p:grpSpPr>
          <a:xfrm>
            <a:off x="9434796" y="2372693"/>
            <a:ext cx="405592" cy="527687"/>
            <a:chOff x="7868260" y="1529713"/>
            <a:chExt cx="405592" cy="527687"/>
          </a:xfrm>
        </p:grpSpPr>
        <p:pic>
          <p:nvPicPr>
            <p:cNvPr id="16" name="Picture 5"/>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7935242"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868260" y="1529713"/>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pic>
        <p:nvPicPr>
          <p:cNvPr id="3077" name="Picture 5" descr="C:\Users\hjerez\AppData\Local\Microsoft\Windows\Temporary Internet Files\Content.IE5\03NX556T\MC900326128[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4845" y="4567300"/>
            <a:ext cx="389838" cy="569415"/>
          </a:xfrm>
          <a:prstGeom prst="rect">
            <a:avLst/>
          </a:prstGeom>
          <a:noFill/>
          <a:extLst>
            <a:ext uri="{909E8E84-426E-40DD-AFC4-6F175D3DCCD1}">
              <a14:hiddenFill xmlns:a14="http://schemas.microsoft.com/office/drawing/2010/main">
                <a:solidFill>
                  <a:srgbClr val="FFFFFF"/>
                </a:solidFill>
              </a14:hiddenFill>
            </a:ext>
          </a:extLst>
        </p:spPr>
      </p:pic>
      <p:sp>
        <p:nvSpPr>
          <p:cNvPr id="5" name="Infopage"/>
          <p:cNvSpPr>
            <a:spLocks noEditPoints="1" noChangeArrowheads="1"/>
          </p:cNvSpPr>
          <p:nvPr/>
        </p:nvSpPr>
        <p:spPr bwMode="auto">
          <a:xfrm>
            <a:off x="3996982" y="2429994"/>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no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nvGrpSpPr>
          <p:cNvPr id="6" name="Group 5"/>
          <p:cNvGrpSpPr/>
          <p:nvPr/>
        </p:nvGrpSpPr>
        <p:grpSpPr>
          <a:xfrm>
            <a:off x="3939900" y="1853100"/>
            <a:ext cx="405591" cy="532140"/>
            <a:chOff x="8016096" y="1525260"/>
            <a:chExt cx="405592" cy="532140"/>
          </a:xfrm>
        </p:grpSpPr>
        <p:pic>
          <p:nvPicPr>
            <p:cNvPr id="7" name="Picture 5"/>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083079"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016096" y="1525260"/>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sp>
        <p:nvSpPr>
          <p:cNvPr id="14" name="Flowchart: Decision 13"/>
          <p:cNvSpPr/>
          <p:nvPr/>
        </p:nvSpPr>
        <p:spPr>
          <a:xfrm>
            <a:off x="2873382" y="3935704"/>
            <a:ext cx="926829" cy="2693697"/>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600" dirty="0">
                <a:solidFill>
                  <a:srgbClr val="5F5F5F">
                    <a:alpha val="99000"/>
                  </a:srgbClr>
                </a:solidFill>
              </a:rPr>
              <a:t>P</a:t>
            </a:r>
          </a:p>
          <a:p>
            <a:pPr algn="ctr" defTabSz="914363"/>
            <a:r>
              <a:rPr lang="en-US" sz="1600" dirty="0">
                <a:solidFill>
                  <a:srgbClr val="5F5F5F">
                    <a:alpha val="99000"/>
                  </a:srgbClr>
                </a:solidFill>
              </a:rPr>
              <a:t>O</a:t>
            </a:r>
          </a:p>
          <a:p>
            <a:pPr algn="ctr" defTabSz="914363"/>
            <a:r>
              <a:rPr lang="en-US" sz="1600" dirty="0">
                <a:solidFill>
                  <a:srgbClr val="5F5F5F">
                    <a:alpha val="99000"/>
                  </a:srgbClr>
                </a:solidFill>
              </a:rPr>
              <a:t>R</a:t>
            </a:r>
          </a:p>
          <a:p>
            <a:pPr algn="ctr" defTabSz="914363"/>
            <a:r>
              <a:rPr lang="en-US" sz="1600" dirty="0">
                <a:solidFill>
                  <a:srgbClr val="5F5F5F">
                    <a:alpha val="99000"/>
                  </a:srgbClr>
                </a:solidFill>
              </a:rPr>
              <a:t>T</a:t>
            </a:r>
          </a:p>
          <a:p>
            <a:pPr algn="ctr" defTabSz="914363"/>
            <a:r>
              <a:rPr lang="en-US" sz="1600" dirty="0">
                <a:solidFill>
                  <a:srgbClr val="5F5F5F">
                    <a:alpha val="99000"/>
                  </a:srgbClr>
                </a:solidFill>
              </a:rPr>
              <a:t>A</a:t>
            </a:r>
          </a:p>
          <a:p>
            <a:pPr algn="ctr" defTabSz="914363"/>
            <a:r>
              <a:rPr lang="en-US" sz="1600" dirty="0">
                <a:solidFill>
                  <a:srgbClr val="5F5F5F">
                    <a:alpha val="99000"/>
                  </a:srgbClr>
                </a:solidFill>
              </a:rPr>
              <a:t>L</a:t>
            </a:r>
          </a:p>
        </p:txBody>
      </p:sp>
      <p:grpSp>
        <p:nvGrpSpPr>
          <p:cNvPr id="26" name="Group 25"/>
          <p:cNvGrpSpPr/>
          <p:nvPr/>
        </p:nvGrpSpPr>
        <p:grpSpPr>
          <a:xfrm>
            <a:off x="10694959" y="2371238"/>
            <a:ext cx="405591" cy="528218"/>
            <a:chOff x="8016096" y="1529182"/>
            <a:chExt cx="405592" cy="528218"/>
          </a:xfrm>
        </p:grpSpPr>
        <p:pic>
          <p:nvPicPr>
            <p:cNvPr id="27" name="Picture 5"/>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083079"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8016096" y="1529182"/>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pic>
        <p:nvPicPr>
          <p:cNvPr id="29" name="Picture 5" descr="C:\Users\hjerez\AppData\Local\Microsoft\Windows\Temporary Internet Files\Content.IE5\03NX556T\MC900326128[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1177" y="4567300"/>
            <a:ext cx="389838" cy="56941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4797518" y="3957652"/>
            <a:ext cx="519503" cy="523850"/>
            <a:chOff x="4570412" y="3786701"/>
            <a:chExt cx="747584" cy="680585"/>
          </a:xfrm>
        </p:grpSpPr>
        <p:pic>
          <p:nvPicPr>
            <p:cNvPr id="31" name="Picture 4"/>
            <p:cNvPicPr>
              <a:picLocks noChangeAspect="1" noChangeArrowheads="1"/>
            </p:cNvPicPr>
            <p:nvPr/>
          </p:nvPicPr>
          <p:blipFill>
            <a:blip r:embed="rId7" cstate="print">
              <a:grayscl/>
              <a:extLst>
                <a:ext uri="{28A0092B-C50C-407E-A947-70E740481C1C}">
                  <a14:useLocalDpi xmlns:a14="http://schemas.microsoft.com/office/drawing/2010/main" val="0"/>
                </a:ext>
              </a:extLst>
            </a:blip>
            <a:stretch>
              <a:fillRect/>
            </a:stretch>
          </p:blipFill>
          <p:spPr bwMode="auto">
            <a:xfrm>
              <a:off x="4570412" y="3786701"/>
              <a:ext cx="747584" cy="680585"/>
            </a:xfrm>
            <a:prstGeom prst="rect">
              <a:avLst/>
            </a:prstGeom>
            <a:noFill/>
            <a:extLst>
              <a:ext uri="{909E8E84-426E-40DD-AFC4-6F175D3DCCD1}">
                <a14:hiddenFill xmlns:a14="http://schemas.microsoft.com/office/drawing/2010/main">
                  <a:solidFill>
                    <a:srgbClr val="FFFFFF"/>
                  </a:solidFill>
                </a14:hiddenFill>
              </a:ext>
            </a:extLst>
          </p:spPr>
        </p:pic>
        <p:sp>
          <p:nvSpPr>
            <p:cNvPr id="32" name="Infopage"/>
            <p:cNvSpPr>
              <a:spLocks noEditPoints="1" noChangeArrowheads="1"/>
            </p:cNvSpPr>
            <p:nvPr/>
          </p:nvSpPr>
          <p:spPr bwMode="auto">
            <a:xfrm>
              <a:off x="4798491" y="3950779"/>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solidFill>
              <a:schemeClr val="accent2">
                <a:lumMod val="60000"/>
                <a:lumOff val="4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pic>
        <p:nvPicPr>
          <p:cNvPr id="37" name="Picture 7"/>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tretch>
            <a:fillRect/>
          </a:stretch>
        </p:blipFill>
        <p:spPr bwMode="auto">
          <a:xfrm>
            <a:off x="1520034" y="4171110"/>
            <a:ext cx="820737" cy="20849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4299262" y="3957652"/>
            <a:ext cx="519503" cy="523850"/>
            <a:chOff x="4570412" y="3786699"/>
            <a:chExt cx="747584" cy="680585"/>
          </a:xfrm>
        </p:grpSpPr>
        <p:pic>
          <p:nvPicPr>
            <p:cNvPr id="3076" name="Picture 4"/>
            <p:cNvPicPr>
              <a:picLocks noChangeAspect="1" noChangeArrowheads="1"/>
            </p:cNvPicPr>
            <p:nvPr/>
          </p:nvPicPr>
          <p:blipFill>
            <a:blip r:embed="rId7" cstate="print">
              <a:grayscl/>
              <a:extLst>
                <a:ext uri="{28A0092B-C50C-407E-A947-70E740481C1C}">
                  <a14:useLocalDpi xmlns:a14="http://schemas.microsoft.com/office/drawing/2010/main" val="0"/>
                </a:ext>
              </a:extLst>
            </a:blip>
            <a:stretch>
              <a:fillRect/>
            </a:stretch>
          </p:blipFill>
          <p:spPr bwMode="auto">
            <a:xfrm>
              <a:off x="4570412" y="3786699"/>
              <a:ext cx="747584" cy="680585"/>
            </a:xfrm>
            <a:prstGeom prst="rect">
              <a:avLst/>
            </a:prstGeom>
            <a:noFill/>
            <a:extLst>
              <a:ext uri="{909E8E84-426E-40DD-AFC4-6F175D3DCCD1}">
                <a14:hiddenFill xmlns:a14="http://schemas.microsoft.com/office/drawing/2010/main">
                  <a:solidFill>
                    <a:srgbClr val="FFFFFF"/>
                  </a:solidFill>
                </a14:hiddenFill>
              </a:ext>
            </a:extLst>
          </p:spPr>
        </p:pic>
        <p:sp>
          <p:nvSpPr>
            <p:cNvPr id="18" name="Infopage"/>
            <p:cNvSpPr>
              <a:spLocks noEditPoints="1" noChangeArrowheads="1"/>
            </p:cNvSpPr>
            <p:nvPr/>
          </p:nvSpPr>
          <p:spPr bwMode="auto">
            <a:xfrm>
              <a:off x="4798491" y="3950779"/>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solidFill>
              <a:schemeClr val="accent4">
                <a:lumMod val="60000"/>
                <a:lumOff val="4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pic>
        <p:nvPicPr>
          <p:cNvPr id="33" name="Picture 3" descr="C:\Users\hjerez\AppData\Local\Microsoft\Windows\Temporary Internet Files\Content.IE5\EMAV50ZC\MC900433903[1].png"/>
          <p:cNvPicPr>
            <a:picLocks noChangeAspect="1" noChangeArrowheads="1"/>
          </p:cNvPicPr>
          <p:nvPr/>
        </p:nvPicPr>
        <p:blipFill>
          <a:blip r:embed="rId9" cstate="print">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4617246" y="3229148"/>
            <a:ext cx="411955" cy="41195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jerez\AppData\Local\Microsoft\Windows\Temporary Internet Files\Content.IE5\EMAV50ZC\MC900433903[1].png"/>
          <p:cNvPicPr>
            <a:picLocks noGrp="1" noChangeAspect="1" noChangeArrowheads="1"/>
          </p:cNvPicPr>
          <p:nvPr>
            <p:ph idx="1"/>
          </p:nvPr>
        </p:nvPicPr>
        <p:blipFill>
          <a:blip r:embed="rId9" cstate="print">
            <a:biLevel thresh="7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4006882" y="2827173"/>
            <a:ext cx="307586" cy="411500"/>
          </a:xfrm>
          <a:prstGeom prst="rect">
            <a:avLst/>
          </a:prstGeom>
          <a:noFill/>
        </p:spPr>
      </p:pic>
    </p:spTree>
    <p:extLst>
      <p:ext uri="{BB962C8B-B14F-4D97-AF65-F5344CB8AC3E}">
        <p14:creationId xmlns:p14="http://schemas.microsoft.com/office/powerpoint/2010/main" val="181736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500"/>
                                        <p:tgtEl>
                                          <p:spTgt spid="3075"/>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path" presetSubtype="0" decel="100000" fill="hold" nodeType="clickEffect">
                                  <p:stCondLst>
                                    <p:cond delay="0"/>
                                  </p:stCondLst>
                                  <p:childTnLst>
                                    <p:animMotion origin="layout" path="M 0.00078 -0.00046 L 0.45078 0.07546 " pathEditMode="relative" rAng="0" ptsTypes="AA">
                                      <p:cBhvr>
                                        <p:cTn id="17" dur="2000" fill="hold"/>
                                        <p:tgtEl>
                                          <p:spTgt spid="6"/>
                                        </p:tgtEl>
                                        <p:attrNameLst>
                                          <p:attrName>ppt_x</p:attrName>
                                          <p:attrName>ppt_y</p:attrName>
                                        </p:attrNameLst>
                                      </p:cBhvr>
                                      <p:rCtr x="22500" y="3796"/>
                                    </p:animMotion>
                                  </p:childTnLst>
                                </p:cTn>
                              </p:par>
                              <p:par>
                                <p:cTn id="18" presetID="42" presetClass="path" presetSubtype="0" decel="100000" fill="hold" grpId="1" nodeType="withEffect">
                                  <p:stCondLst>
                                    <p:cond delay="0"/>
                                  </p:stCondLst>
                                  <p:childTnLst>
                                    <p:animMotion origin="layout" path="M -2.70833E-6 4.56859E-6 L 0.07422 0.08998 " pathEditMode="relative" rAng="0" ptsTypes="AA">
                                      <p:cBhvr>
                                        <p:cTn id="19" dur="500" fill="hold"/>
                                        <p:tgtEl>
                                          <p:spTgt spid="5"/>
                                        </p:tgtEl>
                                        <p:attrNameLst>
                                          <p:attrName>ppt_x</p:attrName>
                                          <p:attrName>ppt_y</p:attrName>
                                        </p:attrNameLst>
                                      </p:cBhvr>
                                      <p:rCtr x="3711" y="4488"/>
                                    </p:animMotion>
                                  </p:childTnLst>
                                </p:cTn>
                              </p:par>
                              <p:par>
                                <p:cTn id="20" presetID="42" presetClass="path" presetSubtype="0" decel="100000" fill="hold" nodeType="withEffect">
                                  <p:stCondLst>
                                    <p:cond delay="0"/>
                                  </p:stCondLst>
                                  <p:childTnLst>
                                    <p:animMotion origin="layout" path="M 3.75E-6 4.94333E-6 L 0.072 0.08304 " pathEditMode="relative" rAng="0" ptsTypes="AA">
                                      <p:cBhvr>
                                        <p:cTn id="21" dur="500" fill="hold"/>
                                        <p:tgtEl>
                                          <p:spTgt spid="3075"/>
                                        </p:tgtEl>
                                        <p:attrNameLst>
                                          <p:attrName>ppt_x</p:attrName>
                                          <p:attrName>ppt_y</p:attrName>
                                        </p:attrNameLst>
                                      </p:cBhvr>
                                      <p:rCtr x="3594" y="4141"/>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42" presetClass="path" presetSubtype="0" decel="100000" fill="hold" nodeType="withEffect">
                                  <p:stCondLst>
                                    <p:cond delay="0"/>
                                  </p:stCondLst>
                                  <p:childTnLst>
                                    <p:animMotion origin="layout" path="M -4.61058E-7 -7.40741E-7 L -0.00013 0.16829 " pathEditMode="relative" rAng="0" ptsTypes="AA">
                                      <p:cBhvr>
                                        <p:cTn id="27" dur="500" fill="hold"/>
                                        <p:tgtEl>
                                          <p:spTgt spid="15"/>
                                        </p:tgtEl>
                                        <p:attrNameLst>
                                          <p:attrName>ppt_x</p:attrName>
                                          <p:attrName>ppt_y</p:attrName>
                                        </p:attrNameLst>
                                      </p:cBhvr>
                                      <p:rCtr x="-13" y="8403"/>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nodeType="withEffect">
                                  <p:stCondLst>
                                    <p:cond delay="0"/>
                                  </p:stCondLst>
                                  <p:childTnLst>
                                    <p:animMotion origin="layout" path="M -2.65242E-6 -7.98057E-7 L 0.23255 0.19593 " pathEditMode="relative" rAng="0" ptsTypes="AA">
                                      <p:cBhvr>
                                        <p:cTn id="37" dur="1000" fill="hold"/>
                                        <p:tgtEl>
                                          <p:spTgt spid="12"/>
                                        </p:tgtEl>
                                        <p:attrNameLst>
                                          <p:attrName>ppt_x</p:attrName>
                                          <p:attrName>ppt_y</p:attrName>
                                        </p:attrNameLst>
                                      </p:cBhvr>
                                      <p:rCtr x="11621" y="9785"/>
                                    </p:animMotion>
                                  </p:childTnLst>
                                </p:cTn>
                              </p:par>
                              <p:par>
                                <p:cTn id="38" presetID="36" presetClass="path" presetSubtype="0" decel="100000" fill="hold" nodeType="withEffect">
                                  <p:stCondLst>
                                    <p:cond delay="0"/>
                                  </p:stCondLst>
                                  <p:childTnLst>
                                    <p:animMotion origin="layout" path="M -0.00013 0.16817 L -0.00013 0.27689 C -0.00013 0.32547 -0.02552 0.38585 -0.04596 0.38585 L -0.09179 0.38585 " pathEditMode="relative" rAng="0" ptsTypes="FfFF">
                                      <p:cBhvr>
                                        <p:cTn id="39" dur="2000" fill="hold"/>
                                        <p:tgtEl>
                                          <p:spTgt spid="15"/>
                                        </p:tgtEl>
                                        <p:attrNameLst>
                                          <p:attrName>ppt_x</p:attrName>
                                          <p:attrName>ppt_y</p:attrName>
                                        </p:attrNameLst>
                                      </p:cBhvr>
                                      <p:rCtr x="-4583" y="10872"/>
                                    </p:animMotion>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3077"/>
                                        </p:tgtEl>
                                        <p:attrNameLst>
                                          <p:attrName>style.visibility</p:attrName>
                                        </p:attrNameLst>
                                      </p:cBhvr>
                                      <p:to>
                                        <p:strVal val="visible"/>
                                      </p:to>
                                    </p:set>
                                    <p:animEffect transition="in" filter="fade">
                                      <p:cBhvr>
                                        <p:cTn id="43" dur="500"/>
                                        <p:tgtEl>
                                          <p:spTgt spid="3077"/>
                                        </p:tgtEl>
                                      </p:cBhvr>
                                    </p:animEffect>
                                  </p:childTnLst>
                                </p:cTn>
                              </p:par>
                            </p:childTnLst>
                          </p:cTn>
                        </p:par>
                        <p:par>
                          <p:cTn id="44" fill="hold">
                            <p:stCondLst>
                              <p:cond delay="2500"/>
                            </p:stCondLst>
                            <p:childTnLst>
                              <p:par>
                                <p:cTn id="45" presetID="1" presetClass="exit" presetSubtype="0" fill="hold" nodeType="after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500"/>
                            </p:stCondLst>
                            <p:childTnLst>
                              <p:par>
                                <p:cTn id="53" presetID="36" presetClass="path" presetSubtype="0" decel="100000" fill="hold" nodeType="afterEffect">
                                  <p:stCondLst>
                                    <p:cond delay="0"/>
                                  </p:stCondLst>
                                  <p:childTnLst>
                                    <p:animMotion origin="layout" path="M 0.072 0.0831 L 0.072 0.2456 C 0.072 0.31898 0.14309 0.40926 0.20104 0.40926 L 0.33033 0.40926 " pathEditMode="relative" rAng="0" ptsTypes="FfFF">
                                      <p:cBhvr>
                                        <p:cTn id="54" dur="2000" fill="hold"/>
                                        <p:tgtEl>
                                          <p:spTgt spid="3075"/>
                                        </p:tgtEl>
                                        <p:attrNameLst>
                                          <p:attrName>ppt_x</p:attrName>
                                          <p:attrName>ppt_y</p:attrName>
                                        </p:attrNameLst>
                                      </p:cBhvr>
                                      <p:rCtr x="12917" y="16296"/>
                                    </p:animMotion>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42" presetClass="path" presetSubtype="0" decel="100000" fill="hold" nodeType="withEffect">
                                  <p:stCondLst>
                                    <p:cond delay="0"/>
                                  </p:stCondLst>
                                  <p:childTnLst>
                                    <p:animMotion origin="layout" path="M -2.56577E-6 7.40741E-7 L -0.00013 0.17037 " pathEditMode="relative" rAng="0" ptsTypes="AA">
                                      <p:cBhvr>
                                        <p:cTn id="67" dur="500" fill="hold"/>
                                        <p:tgtEl>
                                          <p:spTgt spid="26"/>
                                        </p:tgtEl>
                                        <p:attrNameLst>
                                          <p:attrName>ppt_x</p:attrName>
                                          <p:attrName>ppt_y</p:attrName>
                                        </p:attrNameLst>
                                      </p:cBhvr>
                                      <p:rCtr x="-13" y="8519"/>
                                    </p:animMotion>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50" presetClass="path" presetSubtype="0" decel="100000" fill="hold" nodeType="withEffect">
                                  <p:stCondLst>
                                    <p:cond delay="0"/>
                                  </p:stCondLst>
                                  <p:childTnLst>
                                    <p:animMotion origin="layout" path="M 0.1612 0.01412 L 0.28386 0.01412 C 0.33881 0.01412 0.40677 0.06759 0.40677 0.11134 L 0.40677 0.20879 " pathEditMode="relative" rAng="0" ptsTypes="FfFF">
                                      <p:cBhvr>
                                        <p:cTn id="72" dur="2000" fill="hold"/>
                                        <p:tgtEl>
                                          <p:spTgt spid="30"/>
                                        </p:tgtEl>
                                        <p:attrNameLst>
                                          <p:attrName>ppt_x</p:attrName>
                                          <p:attrName>ppt_y</p:attrName>
                                        </p:attrNameLst>
                                      </p:cBhvr>
                                      <p:rCtr x="12279" y="9722"/>
                                    </p:animMotion>
                                  </p:childTnLst>
                                </p:cTn>
                              </p:par>
                              <p:par>
                                <p:cTn id="73" presetID="42" presetClass="path" presetSubtype="0" accel="50000" decel="50000" fill="hold" nodeType="withEffect">
                                  <p:stCondLst>
                                    <p:cond delay="0"/>
                                  </p:stCondLst>
                                  <p:childTnLst>
                                    <p:animMotion origin="layout" path="M -0.00013 0.17037 L -0.00013 0.37986 " pathEditMode="relative" rAng="0" ptsTypes="AA">
                                      <p:cBhvr>
                                        <p:cTn id="74" dur="2000" fill="hold"/>
                                        <p:tgtEl>
                                          <p:spTgt spid="26"/>
                                        </p:tgtEl>
                                        <p:attrNameLst>
                                          <p:attrName>ppt_x</p:attrName>
                                          <p:attrName>ppt_y</p:attrName>
                                        </p:attrNameLst>
                                      </p:cBhvr>
                                      <p:rCtr x="0" y="10463"/>
                                    </p:animMotion>
                                  </p:childTnLst>
                                </p:cTn>
                              </p:par>
                            </p:childTnLst>
                          </p:cTn>
                        </p:par>
                        <p:par>
                          <p:cTn id="75" fill="hold">
                            <p:stCondLst>
                              <p:cond delay="2000"/>
                            </p:stCondLst>
                            <p:childTnLst>
                              <p:par>
                                <p:cTn id="76" presetID="1" presetClass="exit" presetSubtype="0" fill="hold" nodeType="afterEffect">
                                  <p:stCondLst>
                                    <p:cond delay="0"/>
                                  </p:stCondLst>
                                  <p:childTnLst>
                                    <p:set>
                                      <p:cBhvr>
                                        <p:cTn id="77" dur="1" fill="hold">
                                          <p:stCondLst>
                                            <p:cond delay="0"/>
                                          </p:stCondLst>
                                        </p:cTn>
                                        <p:tgtEl>
                                          <p:spTgt spid="3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500"/>
                            </p:stCondLst>
                            <p:childTnLst>
                              <p:par>
                                <p:cTn id="87" presetID="42" presetClass="path" presetSubtype="0" decel="100000" fill="hold" nodeType="afterEffect">
                                  <p:stCondLst>
                                    <p:cond delay="0"/>
                                  </p:stCondLst>
                                  <p:childTnLst>
                                    <p:animMotion origin="layout" path="M 0.12552 0.0243 L 0.4806 0.32314 " pathEditMode="relative" rAng="0" ptsTypes="AA">
                                      <p:cBhvr>
                                        <p:cTn id="88" dur="2000" fill="hold"/>
                                        <p:tgtEl>
                                          <p:spTgt spid="33"/>
                                        </p:tgtEl>
                                        <p:attrNameLst>
                                          <p:attrName>ppt_x</p:attrName>
                                          <p:attrName>ppt_y</p:attrName>
                                        </p:attrNameLst>
                                      </p:cBhvr>
                                      <p:rCtr x="17747" y="14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5" grpId="0" animBg="1"/>
      <p:bldP spid="5" grpId="0" animBg="1"/>
      <p:bldP spid="5" grpId="1"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Bring Your Own Linux</a:t>
            </a:r>
            <a:endParaRPr lang="en-US" dirty="0"/>
          </a:p>
        </p:txBody>
      </p:sp>
      <p:sp>
        <p:nvSpPr>
          <p:cNvPr id="3" name="Content Placeholder 2"/>
          <p:cNvSpPr>
            <a:spLocks noGrp="1"/>
          </p:cNvSpPr>
          <p:nvPr>
            <p:ph idx="1"/>
          </p:nvPr>
        </p:nvSpPr>
        <p:spPr>
          <a:xfrm>
            <a:off x="520701" y="1447800"/>
            <a:ext cx="6406789" cy="4413516"/>
          </a:xfrm>
        </p:spPr>
        <p:txBody>
          <a:bodyPr/>
          <a:lstStyle/>
          <a:p>
            <a:pPr marL="0" indent="0">
              <a:buNone/>
            </a:pPr>
            <a:r>
              <a:rPr lang="en-US" sz="2800" dirty="0">
                <a:latin typeface="Segoe UI Light" pitchFamily="34" charset="0"/>
              </a:rPr>
              <a:t>Expert Customers that want to tweak , customize, create images based on supported* distributions</a:t>
            </a: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1589" y="1120588"/>
            <a:ext cx="12188825" cy="5508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Rectangle 29"/>
          <p:cNvSpPr/>
          <p:nvPr/>
        </p:nvSpPr>
        <p:spPr>
          <a:xfrm>
            <a:off x="6978649" y="4450259"/>
            <a:ext cx="2133600" cy="1600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VM</a:t>
            </a:r>
          </a:p>
        </p:txBody>
      </p:sp>
      <p:sp>
        <p:nvSpPr>
          <p:cNvPr id="31" name="Bent-Up Arrow 30"/>
          <p:cNvSpPr/>
          <p:nvPr/>
        </p:nvSpPr>
        <p:spPr>
          <a:xfrm rot="10800000" flipV="1">
            <a:off x="5512812" y="3874994"/>
            <a:ext cx="1465836" cy="1569254"/>
          </a:xfrm>
          <a:prstGeom prst="ben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292929"/>
              </a:solidFill>
            </a:endParaRPr>
          </a:p>
        </p:txBody>
      </p:sp>
      <p:sp>
        <p:nvSpPr>
          <p:cNvPr id="33" name="Rectangle 32"/>
          <p:cNvSpPr/>
          <p:nvPr/>
        </p:nvSpPr>
        <p:spPr>
          <a:xfrm>
            <a:off x="4456623" y="2927779"/>
            <a:ext cx="4230179" cy="9472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5F5F5F">
                    <a:alpha val="99000"/>
                  </a:srgbClr>
                </a:solidFill>
              </a:rPr>
              <a:t>Service Management API</a:t>
            </a:r>
          </a:p>
        </p:txBody>
      </p:sp>
      <p:sp>
        <p:nvSpPr>
          <p:cNvPr id="38" name="Rectangle 37"/>
          <p:cNvSpPr/>
          <p:nvPr/>
        </p:nvSpPr>
        <p:spPr>
          <a:xfrm>
            <a:off x="8783639" y="1447800"/>
            <a:ext cx="2886075" cy="2895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91440" rtlCol="0" anchor="t" anchorCtr="0"/>
          <a:lstStyle/>
          <a:p>
            <a:pPr algn="ctr" defTabSz="914363"/>
            <a:r>
              <a:rPr lang="en-US" dirty="0" err="1">
                <a:solidFill>
                  <a:srgbClr val="5F5F5F">
                    <a:alpha val="99000"/>
                  </a:srgbClr>
                </a:solidFill>
              </a:rPr>
              <a:t>XStore</a:t>
            </a:r>
            <a:endParaRPr lang="en-US" dirty="0">
              <a:solidFill>
                <a:srgbClr val="5F5F5F">
                  <a:alpha val="99000"/>
                </a:srgbClr>
              </a:solidFill>
            </a:endParaRPr>
          </a:p>
        </p:txBody>
      </p:sp>
      <p:sp>
        <p:nvSpPr>
          <p:cNvPr id="40" name="Rectangle 39"/>
          <p:cNvSpPr/>
          <p:nvPr/>
        </p:nvSpPr>
        <p:spPr>
          <a:xfrm>
            <a:off x="9007475" y="1842702"/>
            <a:ext cx="2438400" cy="108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Customer Personal Image Repository</a:t>
            </a:r>
          </a:p>
        </p:txBody>
      </p:sp>
      <p:sp>
        <p:nvSpPr>
          <p:cNvPr id="41" name="Rectangle 40"/>
          <p:cNvSpPr/>
          <p:nvPr/>
        </p:nvSpPr>
        <p:spPr>
          <a:xfrm>
            <a:off x="9020970" y="3111102"/>
            <a:ext cx="2411413" cy="10600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3"/>
            <a:r>
              <a:rPr lang="en-US" dirty="0">
                <a:solidFill>
                  <a:srgbClr val="FFFFFF">
                    <a:alpha val="99000"/>
                  </a:srgbClr>
                </a:solidFill>
              </a:rPr>
              <a:t>Customer Storage Account</a:t>
            </a:r>
          </a:p>
        </p:txBody>
      </p:sp>
      <p:grpSp>
        <p:nvGrpSpPr>
          <p:cNvPr id="42" name="Group 41"/>
          <p:cNvGrpSpPr/>
          <p:nvPr/>
        </p:nvGrpSpPr>
        <p:grpSpPr>
          <a:xfrm>
            <a:off x="9323794" y="2342364"/>
            <a:ext cx="405592" cy="527687"/>
            <a:chOff x="7868260" y="1529713"/>
            <a:chExt cx="405592" cy="527687"/>
          </a:xfrm>
        </p:grpSpPr>
        <p:pic>
          <p:nvPicPr>
            <p:cNvPr id="43" name="Picture 5"/>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7935242"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7868260" y="1529713"/>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pic>
        <p:nvPicPr>
          <p:cNvPr id="45" name="Picture 5" descr="C:\Users\hjerez\AppData\Local\Microsoft\Windows\Temporary Internet Files\Content.IE5\03NX556T\MC90032612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845" y="4567300"/>
            <a:ext cx="389838" cy="569415"/>
          </a:xfrm>
          <a:prstGeom prst="rect">
            <a:avLst/>
          </a:prstGeom>
          <a:noFill/>
          <a:extLst>
            <a:ext uri="{909E8E84-426E-40DD-AFC4-6F175D3DCCD1}">
              <a14:hiddenFill xmlns:a14="http://schemas.microsoft.com/office/drawing/2010/main">
                <a:solidFill>
                  <a:srgbClr val="FFFFFF"/>
                </a:solidFill>
              </a14:hiddenFill>
            </a:ext>
          </a:extLst>
        </p:spPr>
      </p:pic>
      <p:sp>
        <p:nvSpPr>
          <p:cNvPr id="46" name="Infopage"/>
          <p:cNvSpPr>
            <a:spLocks noEditPoints="1" noChangeArrowheads="1"/>
          </p:cNvSpPr>
          <p:nvPr/>
        </p:nvSpPr>
        <p:spPr bwMode="auto">
          <a:xfrm>
            <a:off x="3996982" y="2429994"/>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no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nvGrpSpPr>
          <p:cNvPr id="47" name="Group 46"/>
          <p:cNvGrpSpPr/>
          <p:nvPr/>
        </p:nvGrpSpPr>
        <p:grpSpPr>
          <a:xfrm>
            <a:off x="3939900" y="1853100"/>
            <a:ext cx="405591" cy="532140"/>
            <a:chOff x="8016096" y="1525260"/>
            <a:chExt cx="405592" cy="532140"/>
          </a:xfrm>
        </p:grpSpPr>
        <p:pic>
          <p:nvPicPr>
            <p:cNvPr id="48" name="Picture 5"/>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083079"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48"/>
            <p:cNvSpPr txBox="1"/>
            <p:nvPr/>
          </p:nvSpPr>
          <p:spPr>
            <a:xfrm>
              <a:off x="8016096" y="1525260"/>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pic>
        <p:nvPicPr>
          <p:cNvPr id="58" name="Picture 7"/>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tretch>
            <a:fillRect/>
          </a:stretch>
        </p:blipFill>
        <p:spPr bwMode="auto">
          <a:xfrm>
            <a:off x="1520034" y="4171110"/>
            <a:ext cx="820737" cy="208490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4299262" y="3957652"/>
            <a:ext cx="519503" cy="523850"/>
            <a:chOff x="4570412" y="3786699"/>
            <a:chExt cx="747584" cy="680585"/>
          </a:xfrm>
        </p:grpSpPr>
        <p:pic>
          <p:nvPicPr>
            <p:cNvPr id="60" name="Picture 4"/>
            <p:cNvPicPr>
              <a:picLocks noChangeAspect="1" noChangeArrowheads="1"/>
            </p:cNvPicPr>
            <p:nvPr/>
          </p:nvPicPr>
          <p:blipFill>
            <a:blip r:embed="rId7" cstate="print">
              <a:grayscl/>
              <a:extLst>
                <a:ext uri="{28A0092B-C50C-407E-A947-70E740481C1C}">
                  <a14:useLocalDpi xmlns:a14="http://schemas.microsoft.com/office/drawing/2010/main" val="0"/>
                </a:ext>
              </a:extLst>
            </a:blip>
            <a:stretch>
              <a:fillRect/>
            </a:stretch>
          </p:blipFill>
          <p:spPr bwMode="auto">
            <a:xfrm>
              <a:off x="4570412" y="3786699"/>
              <a:ext cx="747584" cy="680585"/>
            </a:xfrm>
            <a:prstGeom prst="rect">
              <a:avLst/>
            </a:prstGeom>
            <a:noFill/>
            <a:extLst>
              <a:ext uri="{909E8E84-426E-40DD-AFC4-6F175D3DCCD1}">
                <a14:hiddenFill xmlns:a14="http://schemas.microsoft.com/office/drawing/2010/main">
                  <a:solidFill>
                    <a:srgbClr val="FFFFFF"/>
                  </a:solidFill>
                </a14:hiddenFill>
              </a:ext>
            </a:extLst>
          </p:spPr>
        </p:pic>
        <p:sp>
          <p:nvSpPr>
            <p:cNvPr id="61" name="Infopage"/>
            <p:cNvSpPr>
              <a:spLocks noEditPoints="1" noChangeArrowheads="1"/>
            </p:cNvSpPr>
            <p:nvPr/>
          </p:nvSpPr>
          <p:spPr bwMode="auto">
            <a:xfrm>
              <a:off x="4798491" y="3950779"/>
              <a:ext cx="291425" cy="35242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99 w 21600"/>
                <a:gd name="T17" fmla="*/ 12174 h 21600"/>
                <a:gd name="T18" fmla="*/ 20813 w 21600"/>
                <a:gd name="T19" fmla="*/ 1714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8333" y="4025"/>
                  </a:moveTo>
                  <a:lnTo>
                    <a:pt x="12500" y="4025"/>
                  </a:lnTo>
                  <a:lnTo>
                    <a:pt x="12500" y="11094"/>
                  </a:lnTo>
                  <a:lnTo>
                    <a:pt x="13903" y="11094"/>
                  </a:lnTo>
                  <a:lnTo>
                    <a:pt x="13903" y="11618"/>
                  </a:lnTo>
                  <a:lnTo>
                    <a:pt x="7908" y="11618"/>
                  </a:lnTo>
                  <a:lnTo>
                    <a:pt x="7908" y="11078"/>
                  </a:lnTo>
                  <a:lnTo>
                    <a:pt x="9418" y="11078"/>
                  </a:lnTo>
                  <a:lnTo>
                    <a:pt x="9418" y="4549"/>
                  </a:lnTo>
                  <a:lnTo>
                    <a:pt x="8333" y="4549"/>
                  </a:lnTo>
                  <a:lnTo>
                    <a:pt x="8333" y="4025"/>
                  </a:lnTo>
                  <a:close/>
                </a:path>
                <a:path w="21600" h="21600" extrusionOk="0">
                  <a:moveTo>
                    <a:pt x="9120" y="2127"/>
                  </a:moveTo>
                  <a:lnTo>
                    <a:pt x="9120" y="1783"/>
                  </a:lnTo>
                  <a:lnTo>
                    <a:pt x="9269" y="1538"/>
                  </a:lnTo>
                  <a:lnTo>
                    <a:pt x="9588" y="1194"/>
                  </a:lnTo>
                  <a:lnTo>
                    <a:pt x="10013" y="998"/>
                  </a:lnTo>
                  <a:lnTo>
                    <a:pt x="10396" y="850"/>
                  </a:lnTo>
                  <a:lnTo>
                    <a:pt x="10906" y="801"/>
                  </a:lnTo>
                  <a:lnTo>
                    <a:pt x="11480" y="900"/>
                  </a:lnTo>
                  <a:lnTo>
                    <a:pt x="11926" y="1047"/>
                  </a:lnTo>
                  <a:lnTo>
                    <a:pt x="12266" y="1292"/>
                  </a:lnTo>
                  <a:lnTo>
                    <a:pt x="12500" y="1587"/>
                  </a:lnTo>
                  <a:lnTo>
                    <a:pt x="12649" y="1832"/>
                  </a:lnTo>
                  <a:lnTo>
                    <a:pt x="12692" y="2143"/>
                  </a:lnTo>
                  <a:lnTo>
                    <a:pt x="12649" y="2421"/>
                  </a:lnTo>
                  <a:lnTo>
                    <a:pt x="12500" y="2781"/>
                  </a:lnTo>
                  <a:lnTo>
                    <a:pt x="12330" y="3060"/>
                  </a:lnTo>
                  <a:lnTo>
                    <a:pt x="11884" y="3305"/>
                  </a:lnTo>
                  <a:lnTo>
                    <a:pt x="11501" y="3452"/>
                  </a:lnTo>
                  <a:lnTo>
                    <a:pt x="10863" y="3550"/>
                  </a:lnTo>
                  <a:lnTo>
                    <a:pt x="10396" y="3518"/>
                  </a:lnTo>
                  <a:lnTo>
                    <a:pt x="9949" y="3321"/>
                  </a:lnTo>
                  <a:lnTo>
                    <a:pt x="9524" y="3125"/>
                  </a:lnTo>
                  <a:lnTo>
                    <a:pt x="9311" y="2765"/>
                  </a:lnTo>
                  <a:lnTo>
                    <a:pt x="9184" y="2438"/>
                  </a:lnTo>
                  <a:lnTo>
                    <a:pt x="9120" y="2127"/>
                  </a:lnTo>
                  <a:close/>
                </a:path>
              </a:pathLst>
            </a:custGeom>
            <a:solidFill>
              <a:schemeClr val="accent4">
                <a:lumMod val="60000"/>
                <a:lumOff val="4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grpSp>
      <p:pic>
        <p:nvPicPr>
          <p:cNvPr id="63" name="Picture 3" descr="C:\Users\hjerez\AppData\Local\Microsoft\Windows\Temporary Internet Files\Content.IE5\EMAV50ZC\MC900433903[1].png"/>
          <p:cNvPicPr>
            <a:picLocks noChangeAspect="1" noChangeArrowheads="1"/>
          </p:cNvPicPr>
          <p:nvPr/>
        </p:nvPicPr>
        <p:blipFill>
          <a:blip r:embed="rId8" cstate="print">
            <a:biLevel thresh="7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a:xfrm>
            <a:off x="4006882" y="2827173"/>
            <a:ext cx="307586" cy="411500"/>
          </a:xfrm>
          <a:prstGeom prst="rect">
            <a:avLst/>
          </a:prstGeom>
          <a:noFill/>
        </p:spPr>
      </p:pic>
      <p:sp>
        <p:nvSpPr>
          <p:cNvPr id="2" name="Title 1"/>
          <p:cNvSpPr>
            <a:spLocks noGrp="1"/>
          </p:cNvSpPr>
          <p:nvPr>
            <p:ph type="title"/>
          </p:nvPr>
        </p:nvSpPr>
        <p:spPr/>
        <p:txBody>
          <a:bodyPr/>
          <a:lstStyle/>
          <a:p>
            <a:r>
              <a:rPr lang="en-US" smtClean="0"/>
              <a:t>Bring Your Own Linux</a:t>
            </a:r>
            <a:endParaRPr lang="en-US" dirty="0"/>
          </a:p>
        </p:txBody>
      </p:sp>
      <p:pic>
        <p:nvPicPr>
          <p:cNvPr id="34"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0701" y="1447801"/>
            <a:ext cx="2816094" cy="234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ight Arrow 63"/>
          <p:cNvSpPr/>
          <p:nvPr/>
        </p:nvSpPr>
        <p:spPr>
          <a:xfrm>
            <a:off x="2439354" y="5061518"/>
            <a:ext cx="4539295" cy="39178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600">
              <a:solidFill>
                <a:srgbClr val="5F5F5F">
                  <a:alpha val="99000"/>
                </a:srgbClr>
              </a:solidFill>
            </a:endParaRPr>
          </a:p>
        </p:txBody>
      </p:sp>
      <p:sp>
        <p:nvSpPr>
          <p:cNvPr id="50" name="Flowchart: Decision 49"/>
          <p:cNvSpPr/>
          <p:nvPr/>
        </p:nvSpPr>
        <p:spPr>
          <a:xfrm>
            <a:off x="2873382" y="3935704"/>
            <a:ext cx="926829" cy="2693697"/>
          </a:xfrm>
          <a:prstGeom prst="flowChartDecisi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600" dirty="0">
                <a:solidFill>
                  <a:srgbClr val="5F5F5F">
                    <a:alpha val="99000"/>
                  </a:srgbClr>
                </a:solidFill>
              </a:rPr>
              <a:t>P</a:t>
            </a:r>
          </a:p>
          <a:p>
            <a:pPr algn="ctr" defTabSz="914363"/>
            <a:r>
              <a:rPr lang="en-US" sz="1600" dirty="0">
                <a:solidFill>
                  <a:srgbClr val="5F5F5F">
                    <a:alpha val="99000"/>
                  </a:srgbClr>
                </a:solidFill>
              </a:rPr>
              <a:t>O</a:t>
            </a:r>
          </a:p>
          <a:p>
            <a:pPr algn="ctr" defTabSz="914363"/>
            <a:r>
              <a:rPr lang="en-US" sz="1600" dirty="0">
                <a:solidFill>
                  <a:srgbClr val="5F5F5F">
                    <a:alpha val="99000"/>
                  </a:srgbClr>
                </a:solidFill>
              </a:rPr>
              <a:t>R</a:t>
            </a:r>
          </a:p>
          <a:p>
            <a:pPr algn="ctr" defTabSz="914363"/>
            <a:r>
              <a:rPr lang="en-US" sz="1600" dirty="0">
                <a:solidFill>
                  <a:srgbClr val="5F5F5F">
                    <a:alpha val="99000"/>
                  </a:srgbClr>
                </a:solidFill>
              </a:rPr>
              <a:t>T</a:t>
            </a:r>
          </a:p>
          <a:p>
            <a:pPr algn="ctr" defTabSz="914363"/>
            <a:r>
              <a:rPr lang="en-US" sz="1600" dirty="0">
                <a:solidFill>
                  <a:srgbClr val="5F5F5F">
                    <a:alpha val="99000"/>
                  </a:srgbClr>
                </a:solidFill>
              </a:rPr>
              <a:t>A</a:t>
            </a:r>
          </a:p>
          <a:p>
            <a:pPr algn="ctr" defTabSz="914363"/>
            <a:r>
              <a:rPr lang="en-US" sz="1600" dirty="0">
                <a:solidFill>
                  <a:srgbClr val="5F5F5F">
                    <a:alpha val="99000"/>
                  </a:srgbClr>
                </a:solidFill>
              </a:rPr>
              <a:t>L</a:t>
            </a:r>
          </a:p>
        </p:txBody>
      </p:sp>
      <p:grpSp>
        <p:nvGrpSpPr>
          <p:cNvPr id="35" name="Group 34"/>
          <p:cNvGrpSpPr/>
          <p:nvPr/>
        </p:nvGrpSpPr>
        <p:grpSpPr>
          <a:xfrm>
            <a:off x="7657871" y="3935704"/>
            <a:ext cx="405592" cy="527687"/>
            <a:chOff x="7868260" y="1529713"/>
            <a:chExt cx="405592" cy="527687"/>
          </a:xfrm>
        </p:grpSpPr>
        <p:pic>
          <p:nvPicPr>
            <p:cNvPr id="36" name="Picture 5"/>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7935242" y="1688762"/>
              <a:ext cx="271628" cy="3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7868260" y="1529713"/>
              <a:ext cx="405592" cy="215444"/>
            </a:xfrm>
            <a:prstGeom prst="rect">
              <a:avLst/>
            </a:prstGeom>
            <a:noFill/>
          </p:spPr>
          <p:txBody>
            <a:bodyPr wrap="square" rtlCol="0">
              <a:spAutoFit/>
            </a:bodyPr>
            <a:lstStyle/>
            <a:p>
              <a:pPr defTabSz="914363"/>
              <a:r>
                <a:rPr lang="en-US" sz="800" b="1" dirty="0">
                  <a:solidFill>
                    <a:srgbClr val="FFFFFF">
                      <a:alpha val="99000"/>
                    </a:srgbClr>
                  </a:solidFill>
                </a:rPr>
                <a:t>VHD</a:t>
              </a:r>
            </a:p>
          </p:txBody>
        </p:sp>
      </p:grpSp>
    </p:spTree>
    <p:extLst>
      <p:ext uri="{BB962C8B-B14F-4D97-AF65-F5344CB8AC3E}">
        <p14:creationId xmlns:p14="http://schemas.microsoft.com/office/powerpoint/2010/main" val="5194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63" presetClass="path" presetSubtype="0" decel="100000" fill="hold" nodeType="afterEffect">
                                  <p:stCondLst>
                                    <p:cond delay="0"/>
                                  </p:stCondLst>
                                  <p:childTnLst>
                                    <p:animMotion origin="layout" path="M 0.00078 -0.00046 L 0.45078 0.07546 " pathEditMode="relative" rAng="0" ptsTypes="AA">
                                      <p:cBhvr>
                                        <p:cTn id="16" dur="2000" fill="hold"/>
                                        <p:tgtEl>
                                          <p:spTgt spid="47"/>
                                        </p:tgtEl>
                                        <p:attrNameLst>
                                          <p:attrName>ppt_x</p:attrName>
                                          <p:attrName>ppt_y</p:attrName>
                                        </p:attrNameLst>
                                      </p:cBhvr>
                                      <p:rCtr x="22500" y="3796"/>
                                    </p:animMotion>
                                  </p:childTnLst>
                                </p:cTn>
                              </p:par>
                              <p:par>
                                <p:cTn id="17" presetID="42" presetClass="path" presetSubtype="0" decel="100000" fill="hold" grpId="1" nodeType="withEffect">
                                  <p:stCondLst>
                                    <p:cond delay="0"/>
                                  </p:stCondLst>
                                  <p:childTnLst>
                                    <p:animMotion origin="layout" path="M -2.70833E-6 4.56859E-6 L 0.07422 0.08998 " pathEditMode="relative" rAng="0" ptsTypes="AA">
                                      <p:cBhvr>
                                        <p:cTn id="18" dur="500" fill="hold"/>
                                        <p:tgtEl>
                                          <p:spTgt spid="46"/>
                                        </p:tgtEl>
                                        <p:attrNameLst>
                                          <p:attrName>ppt_x</p:attrName>
                                          <p:attrName>ppt_y</p:attrName>
                                        </p:attrNameLst>
                                      </p:cBhvr>
                                      <p:rCtr x="3711" y="4488"/>
                                    </p:animMotion>
                                  </p:childTnLst>
                                </p:cTn>
                              </p:par>
                              <p:par>
                                <p:cTn id="19" presetID="42" presetClass="path" presetSubtype="0" decel="100000" fill="hold" nodeType="withEffect">
                                  <p:stCondLst>
                                    <p:cond delay="0"/>
                                  </p:stCondLst>
                                  <p:childTnLst>
                                    <p:animMotion origin="layout" path="M 3.75E-6 4.94333E-6 L 0.072 0.08304 " pathEditMode="relative" rAng="0" ptsTypes="AA">
                                      <p:cBhvr>
                                        <p:cTn id="20" dur="500" fill="hold"/>
                                        <p:tgtEl>
                                          <p:spTgt spid="63"/>
                                        </p:tgtEl>
                                        <p:attrNameLst>
                                          <p:attrName>ppt_x</p:attrName>
                                          <p:attrName>ppt_y</p:attrName>
                                        </p:attrNameLst>
                                      </p:cBhvr>
                                      <p:rCtr x="3594" y="4141"/>
                                    </p:animMotion>
                                  </p:childTnLst>
                                </p:cTn>
                              </p:par>
                            </p:childTnLst>
                          </p:cTn>
                        </p:par>
                        <p:par>
                          <p:cTn id="21" fill="hold">
                            <p:stCondLst>
                              <p:cond delay="2500"/>
                            </p:stCondLst>
                            <p:childTnLst>
                              <p:par>
                                <p:cTn id="22" presetID="1"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42" presetClass="path" presetSubtype="0" decel="100000" fill="hold" nodeType="withEffect">
                                  <p:stCondLst>
                                    <p:cond delay="0"/>
                                  </p:stCondLst>
                                  <p:childTnLst>
                                    <p:animMotion origin="layout" path="M -4.61058E-7 -7.40741E-7 L -0.00013 0.16829 " pathEditMode="relative" rAng="0" ptsTypes="AA">
                                      <p:cBhvr>
                                        <p:cTn id="25" dur="500" fill="hold"/>
                                        <p:tgtEl>
                                          <p:spTgt spid="42"/>
                                        </p:tgtEl>
                                        <p:attrNameLst>
                                          <p:attrName>ppt_x</p:attrName>
                                          <p:attrName>ppt_y</p:attrName>
                                        </p:attrNameLst>
                                      </p:cBhvr>
                                      <p:rCtr x="-13" y="8403"/>
                                    </p:animMotion>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nodeType="withEffect">
                                  <p:stCondLst>
                                    <p:cond delay="0"/>
                                  </p:stCondLst>
                                  <p:childTnLst>
                                    <p:animMotion origin="layout" path="M -2.65242E-6 -7.98057E-7 L 0.23255 0.19593 " pathEditMode="relative" rAng="0" ptsTypes="AA">
                                      <p:cBhvr>
                                        <p:cTn id="34" dur="1000" fill="hold"/>
                                        <p:tgtEl>
                                          <p:spTgt spid="59"/>
                                        </p:tgtEl>
                                        <p:attrNameLst>
                                          <p:attrName>ppt_x</p:attrName>
                                          <p:attrName>ppt_y</p:attrName>
                                        </p:attrNameLst>
                                      </p:cBhvr>
                                      <p:rCtr x="11621" y="9785"/>
                                    </p:animMotion>
                                  </p:childTnLst>
                                </p:cTn>
                              </p:par>
                              <p:par>
                                <p:cTn id="35" presetID="36" presetClass="path" presetSubtype="0" decel="100000" fill="hold" nodeType="withEffect">
                                  <p:stCondLst>
                                    <p:cond delay="0"/>
                                  </p:stCondLst>
                                  <p:childTnLst>
                                    <p:animMotion origin="layout" path="M -0.00013 0.16817 L -0.00013 0.27689 C -0.00013 0.32547 -0.02552 0.38585 -0.04596 0.38585 L -0.09179 0.38585 " pathEditMode="relative" rAng="0" ptsTypes="FfFF">
                                      <p:cBhvr>
                                        <p:cTn id="36" dur="2000" fill="hold"/>
                                        <p:tgtEl>
                                          <p:spTgt spid="42"/>
                                        </p:tgtEl>
                                        <p:attrNameLst>
                                          <p:attrName>ppt_x</p:attrName>
                                          <p:attrName>ppt_y</p:attrName>
                                        </p:attrNameLst>
                                      </p:cBhvr>
                                      <p:rCtr x="-4583" y="10872"/>
                                    </p:animMotion>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500"/>
                            </p:stCondLst>
                            <p:childTnLst>
                              <p:par>
                                <p:cTn id="42" presetID="10" presetClass="exit" presetSubtype="0" fill="hold" nodeType="afterEffect">
                                  <p:stCondLst>
                                    <p:cond delay="0"/>
                                  </p:stCondLst>
                                  <p:childTnLst>
                                    <p:animEffect transition="out" filter="fade">
                                      <p:cBhvr>
                                        <p:cTn id="43" dur="500"/>
                                        <p:tgtEl>
                                          <p:spTgt spid="59"/>
                                        </p:tgtEl>
                                      </p:cBhvr>
                                    </p:animEffect>
                                    <p:set>
                                      <p:cBhvr>
                                        <p:cTn id="44" dur="1" fill="hold">
                                          <p:stCondLst>
                                            <p:cond delay="499"/>
                                          </p:stCondLst>
                                        </p:cTn>
                                        <p:tgtEl>
                                          <p:spTgt spid="59"/>
                                        </p:tgtEl>
                                        <p:attrNameLst>
                                          <p:attrName>style.visibility</p:attrName>
                                        </p:attrNameLst>
                                      </p:cBhvr>
                                      <p:to>
                                        <p:strVal val="hidden"/>
                                      </p:to>
                                    </p:set>
                                  </p:childTnLst>
                                </p:cTn>
                              </p:par>
                            </p:childTnLst>
                          </p:cTn>
                        </p:par>
                        <p:par>
                          <p:cTn id="45" fill="hold">
                            <p:stCondLst>
                              <p:cond delay="6000"/>
                            </p:stCondLst>
                            <p:childTnLst>
                              <p:par>
                                <p:cTn id="46" presetID="22" presetClass="entr" presetSubtype="4"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childTnLst>
                          </p:cTn>
                        </p:par>
                        <p:par>
                          <p:cTn id="49" fill="hold">
                            <p:stCondLst>
                              <p:cond delay="6500"/>
                            </p:stCondLst>
                            <p:childTnLst>
                              <p:par>
                                <p:cTn id="50" presetID="36" presetClass="path" presetSubtype="0" decel="100000" fill="hold" nodeType="afterEffect">
                                  <p:stCondLst>
                                    <p:cond delay="0"/>
                                  </p:stCondLst>
                                  <p:childTnLst>
                                    <p:animMotion origin="layout" path="M 0.07201 0.08308 L 0.07201 0.24554 C 0.07201 0.3189 0.15705 0.40916 0.22646 0.40916 L 0.38091 0.40916 " pathEditMode="relative" rAng="0" ptsTypes="FfFF">
                                      <p:cBhvr>
                                        <p:cTn id="51" dur="2000" fill="hold"/>
                                        <p:tgtEl>
                                          <p:spTgt spid="63"/>
                                        </p:tgtEl>
                                        <p:attrNameLst>
                                          <p:attrName>ppt_x</p:attrName>
                                          <p:attrName>ppt_y</p:attrName>
                                        </p:attrNameLst>
                                      </p:cBhvr>
                                      <p:rCtr x="15445" y="16293"/>
                                    </p:animMotion>
                                  </p:childTnLst>
                                </p:cTn>
                              </p:par>
                            </p:childTnLst>
                          </p:cTn>
                        </p:par>
                      </p:childTnLst>
                    </p:cTn>
                  </p:par>
                  <p:par>
                    <p:cTn id="52" fill="hold">
                      <p:stCondLst>
                        <p:cond delay="indefinite"/>
                      </p:stCondLst>
                      <p:childTnLst>
                        <p:par>
                          <p:cTn id="53" fill="hold">
                            <p:stCondLst>
                              <p:cond delay="0"/>
                            </p:stCondLst>
                            <p:childTnLst>
                              <p:par>
                                <p:cTn id="54" presetID="22" presetClass="exit" presetSubtype="1" fill="hold" grpId="1" nodeType="clickEffect">
                                  <p:stCondLst>
                                    <p:cond delay="0"/>
                                  </p:stCondLst>
                                  <p:childTnLst>
                                    <p:animEffect transition="out" filter="wipe(up)">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xit" presetSubtype="2" fill="hold" grpId="1" nodeType="clickEffect">
                                  <p:stCondLst>
                                    <p:cond delay="0"/>
                                  </p:stCondLst>
                                  <p:childTnLst>
                                    <p:animEffect transition="out" filter="wipe(right)">
                                      <p:cBhvr>
                                        <p:cTn id="63" dur="500"/>
                                        <p:tgtEl>
                                          <p:spTgt spid="64"/>
                                        </p:tgtEl>
                                      </p:cBhvr>
                                    </p:animEffect>
                                    <p:set>
                                      <p:cBhvr>
                                        <p:cTn id="64" dur="1" fill="hold">
                                          <p:stCondLst>
                                            <p:cond delay="499"/>
                                          </p:stCondLst>
                                        </p:cTn>
                                        <p:tgtEl>
                                          <p:spTgt spid="64"/>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par>
                          <p:cTn id="69" fill="hold">
                            <p:stCondLst>
                              <p:cond delay="1000"/>
                            </p:stCondLst>
                            <p:childTnLst>
                              <p:par>
                                <p:cTn id="70" presetID="10" presetClass="exit" presetSubtype="0" fill="hold" grpId="1" nodeType="after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5"/>
                                        </p:tgtEl>
                                      </p:cBhvr>
                                    </p:animEffect>
                                    <p:set>
                                      <p:cBhvr>
                                        <p:cTn id="75" dur="1" fill="hold">
                                          <p:stCondLst>
                                            <p:cond delay="499"/>
                                          </p:stCondLst>
                                        </p:cTn>
                                        <p:tgtEl>
                                          <p:spTgt spid="4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9"/>
                                        </p:tgtEl>
                                      </p:cBhvr>
                                    </p:animEffect>
                                    <p:set>
                                      <p:cBhvr>
                                        <p:cTn id="78" dur="1" fill="hold">
                                          <p:stCondLst>
                                            <p:cond delay="499"/>
                                          </p:stCondLst>
                                        </p:cTn>
                                        <p:tgtEl>
                                          <p:spTgt spid="5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3"/>
                                        </p:tgtEl>
                                      </p:cBhvr>
                                    </p:animEffect>
                                    <p:set>
                                      <p:cBhvr>
                                        <p:cTn id="81" dur="1" fill="hold">
                                          <p:stCondLst>
                                            <p:cond delay="499"/>
                                          </p:stCondLst>
                                        </p:cTn>
                                        <p:tgtEl>
                                          <p:spTgt spid="63"/>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42"/>
                                        </p:tgtEl>
                                        <p:attrNameLst>
                                          <p:attrName>style.visibility</p:attrName>
                                        </p:attrNameLst>
                                      </p:cBhvr>
                                      <p:to>
                                        <p:strVal val="hidden"/>
                                      </p:to>
                                    </p:set>
                                  </p:childTnLst>
                                </p:cTn>
                              </p:par>
                            </p:childTnLst>
                          </p:cTn>
                        </p:par>
                        <p:par>
                          <p:cTn id="84" fill="hold">
                            <p:stCondLst>
                              <p:cond delay="1500"/>
                            </p:stCondLst>
                            <p:childTnLst>
                              <p:par>
                                <p:cTn id="85" presetID="42" presetClass="entr" presetSubtype="0" fill="hold"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nodeType="clickEffect">
                                  <p:stCondLst>
                                    <p:cond delay="0"/>
                                  </p:stCondLst>
                                  <p:childTnLst>
                                    <p:animMotion origin="layout" path="M 0.02436 -0.00139 C 0.04051 -0.00394 0.05654 -0.00533 0.07282 -0.00648 C 0.07985 -0.0081 0.08636 -0.01134 0.09327 -0.01296 C 0.10408 -0.01783 0.11463 -0.02199 0.12531 -0.02824 C 0.12857 -0.03009 0.13117 -0.03195 0.13417 -0.03449 C 0.13547 -0.03542 0.13821 -0.03681 0.13821 -0.03658 C 0.1429 -0.04283 0.14811 -0.04722 0.15332 -0.05208 C 0.15618 -0.05486 0.15827 -0.05903 0.16139 -0.06111 C 0.16348 -0.06482 0.16556 -0.06736 0.16765 -0.0713 C 0.16856 -0.07662 0.16999 -0.08195 0.17168 -0.08658 C 0.17455 -0.10232 0.17729 -0.11829 0.17846 -0.13472 C 0.17924 -0.16343 0.17976 -0.16621 0.17846 -0.19676 C 0.17794 -0.20903 0.17507 -0.21968 0.17507 -0.23218 " pathEditMode="relative" rAng="0" ptsTypes="ffffffffffffA">
                                      <p:cBhvr>
                                        <p:cTn id="93" dur="2000" fill="hold"/>
                                        <p:tgtEl>
                                          <p:spTgt spid="35"/>
                                        </p:tgtEl>
                                        <p:attrNameLst>
                                          <p:attrName>ppt_x</p:attrName>
                                          <p:attrName>ppt_y</p:attrName>
                                        </p:attrNameLst>
                                      </p:cBhvr>
                                      <p:rCtr x="7763" y="-1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46" grpId="0" animBg="1"/>
      <p:bldP spid="46" grpId="1" animBg="1"/>
      <p:bldP spid="64" grpId="0" animBg="1"/>
      <p:bldP spid="64" grpId="1" animBg="1"/>
      <p:bldP spid="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Linux on Azure </a:t>
            </a:r>
            <a:br>
              <a:rPr lang="en-US" dirty="0" smtClean="0"/>
            </a:br>
            <a:r>
              <a:rPr lang="en-US" dirty="0" smtClean="0"/>
              <a:t>Open Source Strategy</a:t>
            </a:r>
            <a:endParaRPr lang="en-US" dirty="0"/>
          </a:p>
        </p:txBody>
      </p:sp>
      <p:sp>
        <p:nvSpPr>
          <p:cNvPr id="3" name="Content Placeholder 2"/>
          <p:cNvSpPr>
            <a:spLocks noGrp="1"/>
          </p:cNvSpPr>
          <p:nvPr>
            <p:ph idx="1"/>
          </p:nvPr>
        </p:nvSpPr>
        <p:spPr>
          <a:xfrm>
            <a:off x="520702" y="1905001"/>
            <a:ext cx="6153291" cy="4770537"/>
          </a:xfrm>
        </p:spPr>
        <p:txBody>
          <a:bodyPr/>
          <a:lstStyle/>
          <a:p>
            <a:pPr marL="0" indent="0">
              <a:buNone/>
            </a:pPr>
            <a:r>
              <a:rPr lang="en-US" sz="2800" dirty="0">
                <a:latin typeface="Segoe UI Light" pitchFamily="34" charset="0"/>
              </a:rPr>
              <a:t>Open Source Linux Agent</a:t>
            </a:r>
          </a:p>
          <a:p>
            <a:pPr marL="0" indent="0">
              <a:buNone/>
            </a:pPr>
            <a:r>
              <a:rPr lang="en-US" sz="2800" dirty="0">
                <a:latin typeface="Segoe UI Light" pitchFamily="34" charset="0"/>
              </a:rPr>
              <a:t>Fully documented APIs</a:t>
            </a:r>
          </a:p>
          <a:p>
            <a:pPr marL="0" indent="0">
              <a:buNone/>
            </a:pPr>
            <a:r>
              <a:rPr lang="en-US" sz="2800" dirty="0">
                <a:latin typeface="Segoe UI Light" pitchFamily="34" charset="0"/>
              </a:rPr>
              <a:t>For Linux IT professionals provisioning and management operations:</a:t>
            </a:r>
          </a:p>
          <a:p>
            <a:pPr marL="460375" lvl="1" indent="0">
              <a:buNone/>
            </a:pPr>
            <a:r>
              <a:rPr lang="en-US" sz="2400" dirty="0">
                <a:latin typeface="Segoe UI Light" pitchFamily="34" charset="0"/>
              </a:rPr>
              <a:t>Native scripts</a:t>
            </a:r>
          </a:p>
          <a:p>
            <a:pPr marL="460375" lvl="1" indent="0">
              <a:buNone/>
            </a:pPr>
            <a:r>
              <a:rPr lang="en-US" sz="2400" dirty="0">
                <a:latin typeface="Segoe UI Light" pitchFamily="34" charset="0"/>
              </a:rPr>
              <a:t>Native libraries (open sourced)</a:t>
            </a:r>
          </a:p>
          <a:p>
            <a:pPr marL="460375" lvl="1" indent="0">
              <a:buNone/>
            </a:pPr>
            <a:r>
              <a:rPr lang="en-US" sz="2400" dirty="0">
                <a:latin typeface="Segoe UI Light" pitchFamily="34" charset="0"/>
              </a:rPr>
              <a:t>Native tools (open sourced)</a:t>
            </a:r>
          </a:p>
          <a:p>
            <a:pPr marL="0" indent="0">
              <a:buNone/>
            </a:pPr>
            <a:r>
              <a:rPr lang="en-US" sz="2800" dirty="0">
                <a:latin typeface="Segoe UI Light" pitchFamily="34" charset="0"/>
              </a:rPr>
              <a:t>For Linux developers</a:t>
            </a:r>
          </a:p>
          <a:p>
            <a:pPr marL="460375" lvl="1" indent="0">
              <a:buNone/>
            </a:pPr>
            <a:r>
              <a:rPr lang="en-US" sz="2400" dirty="0">
                <a:latin typeface="Segoe UI Light" pitchFamily="34" charset="0"/>
              </a:rPr>
              <a:t>Client Libraries</a:t>
            </a:r>
          </a:p>
          <a:p>
            <a:pPr marL="460375" lvl="1" indent="0">
              <a:buNone/>
            </a:pPr>
            <a:r>
              <a:rPr lang="en-US" sz="2400" dirty="0">
                <a:latin typeface="Segoe UI Light" pitchFamily="34" charset="0"/>
              </a:rPr>
              <a:t>Documented interfaces </a:t>
            </a:r>
          </a:p>
          <a:p>
            <a:pPr marL="0" indent="0">
              <a:buNone/>
            </a:pPr>
            <a:endParaRPr lang="en-US" sz="2800" dirty="0">
              <a:latin typeface="Segoe UI Light" pitchFamily="34" charset="0"/>
            </a:endParaRPr>
          </a:p>
        </p:txBody>
      </p:sp>
      <p:sp>
        <p:nvSpPr>
          <p:cNvPr id="4" name="Rectangle 3"/>
          <p:cNvSpPr/>
          <p:nvPr/>
        </p:nvSpPr>
        <p:spPr bwMode="auto">
          <a:xfrm>
            <a:off x="7289629" y="0"/>
            <a:ext cx="490078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Freeform 21"/>
          <p:cNvSpPr>
            <a:spLocks noEditPoints="1"/>
          </p:cNvSpPr>
          <p:nvPr/>
        </p:nvSpPr>
        <p:spPr bwMode="black">
          <a:xfrm>
            <a:off x="8299012" y="3748136"/>
            <a:ext cx="2882016" cy="288126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0614381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837" y="228602"/>
            <a:ext cx="11151917" cy="1246495"/>
          </a:xfrm>
        </p:spPr>
        <p:txBody>
          <a:bodyPr/>
          <a:lstStyle/>
          <a:p>
            <a:r>
              <a:rPr lang="en-US" dirty="0" err="1" smtClean="0"/>
              <a:t>vmdepot</a:t>
            </a:r>
            <a:r>
              <a:rPr lang="en-US" dirty="0"/>
              <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20701" y="1447799"/>
            <a:ext cx="11149013" cy="7312771"/>
          </a:xfrm>
        </p:spPr>
        <p:txBody>
          <a:bodyPr/>
          <a:lstStyle/>
          <a:p>
            <a:pPr marL="0" defTabSz="1218987"/>
            <a:r>
              <a:rPr lang="en-US" sz="3200" spc="0" dirty="0" smtClean="0">
                <a:solidFill>
                  <a:srgbClr val="00AEEF">
                    <a:alpha val="99000"/>
                  </a:srgbClr>
                </a:solidFill>
              </a:rPr>
              <a:t>What is it?</a:t>
            </a:r>
            <a:endParaRPr lang="en-US" sz="3200" spc="0" dirty="0">
              <a:solidFill>
                <a:srgbClr val="00AEEF">
                  <a:alpha val="99000"/>
                </a:srgbClr>
              </a:solidFill>
            </a:endParaRPr>
          </a:p>
          <a:p>
            <a:pPr lvl="1"/>
            <a:r>
              <a:rPr lang="en-US" dirty="0" smtClean="0"/>
              <a:t>Underpins deployment and version control within Windows Azure Websites</a:t>
            </a:r>
          </a:p>
          <a:p>
            <a:pPr lvl="1"/>
            <a:r>
              <a:rPr lang="en-US" dirty="0" smtClean="0"/>
              <a:t>Used to hook into services like </a:t>
            </a:r>
            <a:r>
              <a:rPr lang="en-US" dirty="0" err="1" smtClean="0"/>
              <a:t>Github</a:t>
            </a:r>
            <a:r>
              <a:rPr lang="en-US" dirty="0"/>
              <a:t> </a:t>
            </a:r>
            <a:r>
              <a:rPr lang="en-US" dirty="0" smtClean="0"/>
              <a:t>and </a:t>
            </a:r>
            <a:r>
              <a:rPr lang="en-US" dirty="0" err="1" smtClean="0"/>
              <a:t>Bitbucket</a:t>
            </a:r>
            <a:r>
              <a:rPr lang="en-US" dirty="0" smtClean="0"/>
              <a:t> and records deployment history</a:t>
            </a:r>
          </a:p>
          <a:p>
            <a:pPr lvl="1"/>
            <a:r>
              <a:rPr lang="en-US" dirty="0" smtClean="0"/>
              <a:t>Implements its own version of </a:t>
            </a:r>
            <a:r>
              <a:rPr lang="en-US" dirty="0" err="1" smtClean="0"/>
              <a:t>Git</a:t>
            </a:r>
            <a:r>
              <a:rPr lang="en-US" dirty="0" smtClean="0"/>
              <a:t> </a:t>
            </a:r>
            <a:endParaRPr lang="en-US" dirty="0"/>
          </a:p>
          <a:p>
            <a:pPr lvl="1"/>
            <a:endParaRPr lang="en-US" dirty="0" smtClean="0"/>
          </a:p>
          <a:p>
            <a:pPr marL="0" defTabSz="1218987">
              <a:spcBef>
                <a:spcPct val="20000"/>
              </a:spcBef>
            </a:pPr>
            <a:r>
              <a:rPr lang="en-US" sz="3200" spc="0" dirty="0" smtClean="0">
                <a:solidFill>
                  <a:srgbClr val="00AEEF">
                    <a:alpha val="99000"/>
                  </a:srgbClr>
                </a:solidFill>
              </a:rPr>
              <a:t>Uses of Kudu</a:t>
            </a:r>
          </a:p>
          <a:p>
            <a:pPr lvl="1"/>
            <a:r>
              <a:rPr lang="en-US" dirty="0" smtClean="0"/>
              <a:t>Managing production and “staging” websites</a:t>
            </a:r>
          </a:p>
          <a:p>
            <a:pPr lvl="1"/>
            <a:r>
              <a:rPr lang="en-US" dirty="0" smtClean="0"/>
              <a:t>Controlling “environment” variables such as well-known directories for logging etc.</a:t>
            </a:r>
          </a:p>
          <a:p>
            <a:pPr lvl="1"/>
            <a:r>
              <a:rPr lang="en-US" dirty="0" smtClean="0"/>
              <a:t>Working off a branch of source control</a:t>
            </a:r>
          </a:p>
          <a:p>
            <a:pPr lvl="1"/>
            <a:r>
              <a:rPr lang="en-US" dirty="0" err="1" smtClean="0"/>
              <a:t>Customising</a:t>
            </a:r>
            <a:r>
              <a:rPr lang="en-US" dirty="0" smtClean="0"/>
              <a:t> a build on startup – e.g. extra copy of files</a:t>
            </a:r>
          </a:p>
          <a:p>
            <a:pPr lvl="1"/>
            <a:r>
              <a:rPr lang="en-US" dirty="0" smtClean="0"/>
              <a:t>Provide a script to customize a build </a:t>
            </a:r>
          </a:p>
          <a:p>
            <a:pPr lvl="1"/>
            <a:r>
              <a:rPr lang="en-US" dirty="0" smtClean="0"/>
              <a:t>Simulate continuous deployment and don’t deploy if your tests fail</a:t>
            </a:r>
          </a:p>
          <a:p>
            <a:pPr lvl="1"/>
            <a:r>
              <a:rPr lang="en-US" dirty="0" smtClean="0"/>
              <a:t>Download stuff before deployment: </a:t>
            </a:r>
            <a:r>
              <a:rPr lang="en-US" dirty="0" err="1" smtClean="0"/>
              <a:t>nuget</a:t>
            </a:r>
            <a:r>
              <a:rPr lang="en-US" dirty="0" smtClean="0"/>
              <a:t> package restore, </a:t>
            </a:r>
            <a:r>
              <a:rPr lang="en-US" dirty="0" err="1" smtClean="0"/>
              <a:t>git</a:t>
            </a:r>
            <a:r>
              <a:rPr lang="en-US" dirty="0" smtClean="0"/>
              <a:t> pull on third party repos</a:t>
            </a:r>
          </a:p>
          <a:p>
            <a:pPr lvl="1"/>
            <a:r>
              <a:rPr lang="en-US" dirty="0" smtClean="0"/>
              <a:t>Run </a:t>
            </a:r>
            <a:r>
              <a:rPr lang="en-US" dirty="0" err="1" smtClean="0"/>
              <a:t>msbuild</a:t>
            </a:r>
            <a:r>
              <a:rPr lang="en-US" dirty="0" smtClean="0"/>
              <a:t>, curl or another executable</a:t>
            </a:r>
            <a:endParaRPr lang="en-US" dirty="0"/>
          </a:p>
          <a:p>
            <a:pPr marL="0" defTabSz="1218987">
              <a:spcBef>
                <a:spcPct val="20000"/>
              </a:spcBef>
            </a:pPr>
            <a:endParaRPr lang="en-US" dirty="0"/>
          </a:p>
          <a:p>
            <a:pPr marL="0" lvl="1" defTabSz="1218987">
              <a:lnSpc>
                <a:spcPct val="100000"/>
              </a:lnSpc>
            </a:pPr>
            <a:endParaRPr lang="en-US" sz="3200" spc="0" dirty="0" smtClean="0">
              <a:solidFill>
                <a:srgbClr val="00AEEF">
                  <a:alpha val="99000"/>
                </a:srgbClr>
              </a:solidFill>
              <a:latin typeface="Segoe UI Light" panose="020B0502040204020203" pitchFamily="34" charset="0"/>
              <a:cs typeface="Segoe UI Light" panose="020B0502040204020203" pitchFamily="34" charset="0"/>
            </a:endParaRPr>
          </a:p>
          <a:p>
            <a:pPr marL="0" lvl="1" defTabSz="1218987">
              <a:lnSpc>
                <a:spcPct val="100000"/>
              </a:lnSpc>
            </a:pPr>
            <a:endParaRPr lang="en-US" sz="3200" dirty="0">
              <a:latin typeface="Segoe UI Light" panose="020B0502040204020203" pitchFamily="34" charset="0"/>
              <a:cs typeface="Segoe UI Light" panose="020B0502040204020203" pitchFamily="34" charset="0"/>
            </a:endParaRPr>
          </a:p>
          <a:p>
            <a:pPr marL="0" defTabSz="1218987">
              <a:spcBef>
                <a:spcPct val="20000"/>
              </a:spcBef>
            </a:pPr>
            <a:endParaRPr lang="en-US" sz="2000" spc="0" dirty="0">
              <a:solidFill>
                <a:srgbClr val="00AEEF"/>
              </a:solidFill>
            </a:endParaRPr>
          </a:p>
          <a:p>
            <a:pPr marL="0" defTabSz="1218987">
              <a:spcBef>
                <a:spcPct val="20000"/>
              </a:spcBef>
            </a:pPr>
            <a:endParaRPr lang="en-US" sz="3200" spc="0" dirty="0">
              <a:solidFill>
                <a:srgbClr val="00AEEF">
                  <a:alpha val="99000"/>
                </a:srgbClr>
              </a:solidFill>
            </a:endParaRPr>
          </a:p>
        </p:txBody>
      </p:sp>
    </p:spTree>
    <p:extLst>
      <p:ext uri="{BB962C8B-B14F-4D97-AF65-F5344CB8AC3E}">
        <p14:creationId xmlns:p14="http://schemas.microsoft.com/office/powerpoint/2010/main" val="168416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52863"/>
            <a:ext cx="10237787" cy="1661993"/>
          </a:xfrm>
        </p:spPr>
        <p:txBody>
          <a:bodyPr/>
          <a:lstStyle/>
          <a:p>
            <a:r>
              <a:rPr lang="en-US" sz="6000" dirty="0" smtClean="0">
                <a:gradFill>
                  <a:gsLst>
                    <a:gs pos="1250">
                      <a:srgbClr val="FFFFFF"/>
                    </a:gs>
                    <a:gs pos="100000">
                      <a:srgbClr val="FFFFFF"/>
                    </a:gs>
                  </a:gsLst>
                  <a:lin ang="5400000" scaled="0"/>
                </a:gradFill>
              </a:rPr>
              <a:t>Capturing a Windows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VM with </a:t>
            </a:r>
            <a:r>
              <a:rPr lang="en-US" sz="6000" dirty="0" err="1" smtClean="0">
                <a:gradFill>
                  <a:gsLst>
                    <a:gs pos="1250">
                      <a:srgbClr val="FFFFFF"/>
                    </a:gs>
                    <a:gs pos="100000">
                      <a:srgbClr val="FFFFFF"/>
                    </a:gs>
                  </a:gsLst>
                  <a:lin ang="5400000" scaled="0"/>
                </a:gradFill>
              </a:rPr>
              <a:t>Sysprep</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2633" y="1289124"/>
            <a:ext cx="7647392" cy="923394"/>
            <a:chOff x="3031844" y="1170370"/>
            <a:chExt cx="7645400" cy="923394"/>
          </a:xfrm>
        </p:grpSpPr>
        <p:grpSp>
          <p:nvGrpSpPr>
            <p:cNvPr id="20" name="Group 19"/>
            <p:cNvGrpSpPr/>
            <p:nvPr/>
          </p:nvGrpSpPr>
          <p:grpSpPr>
            <a:xfrm>
              <a:off x="3031844" y="1170370"/>
              <a:ext cx="7645400" cy="923394"/>
              <a:chOff x="2540230" y="5754872"/>
              <a:chExt cx="7645400" cy="923394"/>
            </a:xfrm>
          </p:grpSpPr>
          <p:sp>
            <p:nvSpPr>
              <p:cNvPr id="21" name="Rectangle 20"/>
              <p:cNvSpPr/>
              <p:nvPr/>
            </p:nvSpPr>
            <p:spPr bwMode="auto">
              <a:xfrm>
                <a:off x="2540230" y="6093147"/>
                <a:ext cx="6654800" cy="262467"/>
              </a:xfrm>
              <a:prstGeom prst="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2"/>
                <a:ext cx="990601" cy="923394"/>
              </a:xfrm>
              <a:prstGeom prst="rect">
                <a:avLst/>
              </a:prstGeom>
              <a:noFill/>
            </p:spPr>
            <p:txBody>
              <a:bodyPr wrap="square" lIns="0" tIns="0" rIns="0" bIns="0" rtlCol="0">
                <a:spAutoFit/>
              </a:bodyPr>
              <a:lstStyle/>
              <a:p>
                <a:pPr algn="ctr" defTabSz="1218967">
                  <a:lnSpc>
                    <a:spcPct val="90000"/>
                  </a:lnSpc>
                  <a:spcBef>
                    <a:spcPct val="20000"/>
                  </a:spcBef>
                  <a:buSzPct val="80000"/>
                </a:pPr>
                <a:r>
                  <a:rPr lang="en-US" sz="6667" dirty="0">
                    <a:gradFill>
                      <a:gsLst>
                        <a:gs pos="0">
                          <a:srgbClr val="5F5F5F"/>
                        </a:gs>
                        <a:gs pos="100000">
                          <a:srgbClr val="5F5F5F"/>
                        </a:gs>
                      </a:gsLst>
                      <a:lin ang="5400000" scaled="0"/>
                    </a:gradFill>
                    <a:latin typeface="Segoe UI Light" pitchFamily="34" charset="0"/>
                  </a:rPr>
                  <a:t>1</a:t>
                </a: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4" name="Group 13"/>
          <p:cNvGrpSpPr/>
          <p:nvPr/>
        </p:nvGrpSpPr>
        <p:grpSpPr>
          <a:xfrm>
            <a:off x="-1" y="2"/>
            <a:ext cx="12192001" cy="983235"/>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4"/>
                <a:ext cx="1589530" cy="4431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shared</a:t>
                </a:r>
              </a:p>
            </p:txBody>
          </p:sp>
          <p:sp>
            <p:nvSpPr>
              <p:cNvPr id="75" name="Title 1"/>
              <p:cNvSpPr txBox="1">
                <a:spLocks/>
              </p:cNvSpPr>
              <p:nvPr/>
            </p:nvSpPr>
            <p:spPr>
              <a:xfrm>
                <a:off x="8681891" y="453410"/>
                <a:ext cx="1838633" cy="4431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solidFill>
                      <a:srgbClr val="FFFFFF"/>
                    </a:solidFill>
                  </a:rPr>
                  <a:t>standard</a:t>
                </a: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8" name="Group 7"/>
          <p:cNvGrpSpPr/>
          <p:nvPr/>
        </p:nvGrpSpPr>
        <p:grpSpPr>
          <a:xfrm>
            <a:off x="3775784" y="3844419"/>
            <a:ext cx="852680"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sp>
        <p:nvSpPr>
          <p:cNvPr id="105" name="Title 1"/>
          <p:cNvSpPr txBox="1">
            <a:spLocks/>
          </p:cNvSpPr>
          <p:nvPr/>
        </p:nvSpPr>
        <p:spPr>
          <a:xfrm>
            <a:off x="1222396" y="1533593"/>
            <a:ext cx="1589944"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07" algn="l"/>
              </a:tabLst>
            </a:pPr>
            <a:r>
              <a:rPr sz="3200" dirty="0">
                <a:gradFill>
                  <a:gsLst>
                    <a:gs pos="0">
                      <a:srgbClr val="5F5F5F"/>
                    </a:gs>
                    <a:gs pos="100000">
                      <a:srgbClr val="5F5F5F"/>
                    </a:gs>
                  </a:gsLst>
                  <a:lin ang="5400000" scaled="0"/>
                </a:gradFill>
                <a:latin typeface="Segoe UI" pitchFamily="34" charset="0"/>
                <a:ea typeface="Segoe UI" pitchFamily="34" charset="0"/>
                <a:cs typeface="Segoe UI" pitchFamily="34" charset="0"/>
              </a:rPr>
              <a:t>shared</a:t>
            </a:r>
          </a:p>
        </p:txBody>
      </p:sp>
      <p:sp>
        <p:nvSpPr>
          <p:cNvPr id="3" name="Title 2"/>
          <p:cNvSpPr>
            <a:spLocks noGrp="1"/>
          </p:cNvSpPr>
          <p:nvPr>
            <p:ph type="title"/>
          </p:nvPr>
        </p:nvSpPr>
        <p:spPr/>
        <p:txBody>
          <a:bodyPr/>
          <a:lstStyle/>
          <a:p>
            <a:r>
              <a:rPr lang="en-US" dirty="0">
                <a:gradFill>
                  <a:gsLst>
                    <a:gs pos="0">
                      <a:srgbClr val="FFFFFF"/>
                    </a:gs>
                    <a:gs pos="100000">
                      <a:srgbClr val="FFFFFF"/>
                    </a:gs>
                  </a:gsLst>
                  <a:lin ang="5400000" scaled="0"/>
                </a:gradFill>
              </a:rPr>
              <a:t>web </a:t>
            </a:r>
            <a:r>
              <a:rPr lang="en-US" dirty="0" smtClean="0">
                <a:gradFill>
                  <a:gsLst>
                    <a:gs pos="0">
                      <a:srgbClr val="FFFFFF"/>
                    </a:gs>
                    <a:gs pos="100000">
                      <a:srgbClr val="FFFFFF"/>
                    </a:gs>
                  </a:gsLst>
                  <a:lin ang="5400000" scaled="0"/>
                </a:gradFill>
              </a:rPr>
              <a:t>sites</a:t>
            </a: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6715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676651"/>
            <a:ext cx="10237787" cy="1661993"/>
          </a:xfrm>
        </p:spPr>
        <p:txBody>
          <a:bodyPr/>
          <a:lstStyle/>
          <a:p>
            <a:r>
              <a:rPr lang="en-US" sz="6000" dirty="0" smtClean="0">
                <a:gradFill>
                  <a:gsLst>
                    <a:gs pos="1250">
                      <a:srgbClr val="FFFFFF"/>
                    </a:gs>
                    <a:gs pos="100000">
                      <a:srgbClr val="FFFFFF"/>
                    </a:gs>
                  </a:gsLst>
                  <a:lin ang="5400000" scaled="0"/>
                </a:gradFill>
              </a:rPr>
              <a:t>Capturing a Linux VM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with </a:t>
            </a:r>
            <a:r>
              <a:rPr lang="en-US" sz="6000" dirty="0" err="1" smtClean="0">
                <a:gradFill>
                  <a:gsLst>
                    <a:gs pos="1250">
                      <a:srgbClr val="FFFFFF"/>
                    </a:gs>
                    <a:gs pos="100000">
                      <a:srgbClr val="FFFFFF"/>
                    </a:gs>
                  </a:gsLst>
                  <a:lin ang="5400000" scaled="0"/>
                </a:gradFill>
              </a:rPr>
              <a:t>waagent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a:t>
            </a:r>
            <a:r>
              <a:rPr lang="en-US" sz="6000" dirty="0" err="1" smtClean="0">
                <a:gradFill>
                  <a:gsLst>
                    <a:gs pos="1250">
                      <a:srgbClr val="FFFFFF"/>
                    </a:gs>
                    <a:gs pos="100000">
                      <a:srgbClr val="FFFFFF"/>
                    </a:gs>
                  </a:gsLst>
                  <a:lin ang="5400000" scaled="0"/>
                </a:gradFill>
              </a:rPr>
              <a:t>vmdepot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12" y="2563010"/>
            <a:ext cx="11151917" cy="886397"/>
          </a:xfrm>
        </p:spPr>
        <p:txBody>
          <a:bodyPr/>
          <a:lstStyle/>
          <a:p>
            <a:r>
              <a:rPr lang="en-GB" sz="3200" dirty="0"/>
              <a:t>https://elastastorage.blob.core.windows.net/msrcourse/virtual machines.zip</a:t>
            </a:r>
          </a:p>
        </p:txBody>
      </p:sp>
    </p:spTree>
    <p:extLst>
      <p:ext uri="{BB962C8B-B14F-4D97-AF65-F5344CB8AC3E}">
        <p14:creationId xmlns:p14="http://schemas.microsoft.com/office/powerpoint/2010/main" val="14757152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159" y="3025589"/>
            <a:ext cx="11151917" cy="513677"/>
          </a:xfrm>
        </p:spPr>
        <p:txBody>
          <a:bodyPr/>
          <a:lstStyle/>
          <a:p>
            <a:r>
              <a:rPr lang="en-GB" sz="3200" dirty="0"/>
              <a:t>https://elastastorage.blob.core.windows.net/msrcourse/iPython.zip</a:t>
            </a:r>
            <a:r>
              <a:rPr lang="en-GB" dirty="0"/>
              <a:t/>
            </a:r>
            <a:br>
              <a:rPr lang="en-GB" dirty="0"/>
            </a:br>
            <a:endParaRPr lang="en-GB" dirty="0"/>
          </a:p>
        </p:txBody>
      </p:sp>
    </p:spTree>
    <p:extLst>
      <p:ext uri="{BB962C8B-B14F-4D97-AF65-F5344CB8AC3E}">
        <p14:creationId xmlns:p14="http://schemas.microsoft.com/office/powerpoint/2010/main" val="152815356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2633" y="1289120"/>
            <a:ext cx="7647392" cy="923394"/>
            <a:chOff x="3031844" y="1170371"/>
            <a:chExt cx="7645400" cy="923395"/>
          </a:xfrm>
        </p:grpSpPr>
        <p:grpSp>
          <p:nvGrpSpPr>
            <p:cNvPr id="20" name="Group 19"/>
            <p:cNvGrpSpPr/>
            <p:nvPr/>
          </p:nvGrpSpPr>
          <p:grpSpPr>
            <a:xfrm>
              <a:off x="3031844" y="1170371"/>
              <a:ext cx="7645400" cy="923395"/>
              <a:chOff x="2540230" y="5754873"/>
              <a:chExt cx="7645400" cy="923395"/>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sp>
            <p:nvSpPr>
              <p:cNvPr id="22" name="TextBox 21"/>
              <p:cNvSpPr txBox="1"/>
              <p:nvPr/>
            </p:nvSpPr>
            <p:spPr>
              <a:xfrm>
                <a:off x="9195029" y="5754873"/>
                <a:ext cx="990601" cy="923395"/>
              </a:xfrm>
              <a:prstGeom prst="rect">
                <a:avLst/>
              </a:prstGeom>
              <a:noFill/>
            </p:spPr>
            <p:txBody>
              <a:bodyPr wrap="square" lIns="0" tIns="0" rIns="0" bIns="0" rtlCol="0">
                <a:spAutoFit/>
              </a:bodyPr>
              <a:lstStyle>
                <a:defPPr>
                  <a:defRPr lang="en-US"/>
                </a:defPPr>
                <a:lvl1pPr algn="ctr" defTabSz="1218987">
                  <a:lnSpc>
                    <a:spcPct val="90000"/>
                  </a:lnSpc>
                  <a:spcBef>
                    <a:spcPct val="20000"/>
                  </a:spcBef>
                  <a:buSzPct val="80000"/>
                  <a:defRPr sz="6600">
                    <a:latin typeface="Segoe UI Light" pitchFamily="34" charset="0"/>
                  </a:defRPr>
                </a:lvl1pPr>
              </a:lstStyle>
              <a:p>
                <a:r>
                  <a:rPr lang="en-US" sz="6667" dirty="0">
                    <a:gradFill>
                      <a:gsLst>
                        <a:gs pos="0">
                          <a:srgbClr val="5F5F5F"/>
                        </a:gs>
                        <a:gs pos="100000">
                          <a:srgbClr val="5F5F5F"/>
                        </a:gs>
                      </a:gsLst>
                      <a:lin ang="5400000" scaled="0"/>
                    </a:gradFill>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5F5F5F"/>
                    </a:gs>
                    <a:gs pos="100000">
                      <a:srgbClr val="5F5F5F"/>
                    </a:gs>
                  </a:gsLst>
                  <a:lin ang="5400000" scaled="0"/>
                </a:gradFill>
              </a:endParaRPr>
            </a:p>
          </p:txBody>
        </p:sp>
      </p:grpSp>
      <p:grpSp>
        <p:nvGrpSpPr>
          <p:cNvPr id="67" name="Group 66"/>
          <p:cNvGrpSpPr/>
          <p:nvPr/>
        </p:nvGrpSpPr>
        <p:grpSpPr>
          <a:xfrm>
            <a:off x="-2" y="5727773"/>
            <a:ext cx="12192003" cy="1046296"/>
            <a:chOff x="-5012461" y="5194194"/>
            <a:chExt cx="16033938" cy="1376362"/>
          </a:xfrm>
        </p:grpSpPr>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619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0542"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108"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7356" y="5194194"/>
              <a:ext cx="3184840" cy="1376362"/>
            </a:xfrm>
            <a:prstGeom prst="rect">
              <a:avLst/>
            </a:prstGeom>
            <a:noFill/>
            <a:extLst>
              <a:ext uri="{909E8E84-426E-40dd-AFC4-6F175D3DCCD1}">
                <a14:hiddenFill xmlns="" xmlns:a14="http://schemas.microsoft.com/office/drawing/2010/main">
                  <a:solidFill>
                    <a:srgbClr val="FFFFFF"/>
                  </a:solidFill>
                </a14:hiddenFill>
              </a:ext>
            </a:extLst>
          </p:spPr>
        </p:pic>
        <p:pic>
          <p:nvPicPr>
            <p:cNvPr id="1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1"/>
            </a:xfrm>
            <a:prstGeom prst="rect">
              <a:avLst/>
            </a:prstGeom>
            <a:noFill/>
            <a:extLst>
              <a:ext uri="{909E8E84-426E-40dd-AFC4-6F175D3DCCD1}">
                <a14:hiddenFill xmlns="" xmlns:a14="http://schemas.microsoft.com/office/drawing/2010/main">
                  <a:solidFill>
                    <a:srgbClr val="FFFFFF"/>
                  </a:solidFill>
                </a14:hiddenFill>
              </a:ext>
            </a:extLst>
          </p:spPr>
        </p:pic>
        <p:pic>
          <p:nvPicPr>
            <p:cNvPr id="1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 name="Group 6"/>
          <p:cNvGrpSpPr/>
          <p:nvPr/>
        </p:nvGrpSpPr>
        <p:grpSpPr>
          <a:xfrm>
            <a:off x="-292494" y="1589948"/>
            <a:ext cx="6578137"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r="56579"/>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4" cy="221599"/>
              </a:xfrm>
              <a:prstGeom prst="rect">
                <a:avLst/>
              </a:prstGeom>
              <a:noFill/>
            </p:spPr>
            <p:txBody>
              <a:bodyPr wrap="square" lIns="0" tIns="0" rIns="0" bIns="0" rtlCol="0">
                <a:spAutoFit/>
              </a:bodyPr>
              <a:lstStyle/>
              <a:p>
                <a:pPr defTabSz="1218967">
                  <a:lnSpc>
                    <a:spcPct val="90000"/>
                  </a:lnSpc>
                  <a:spcBef>
                    <a:spcPct val="20000"/>
                  </a:spcBef>
                  <a:buSzPct val="80000"/>
                </a:pPr>
                <a:r>
                  <a:rPr lang="en-US" sz="1600" b="1" cap="all" dirty="0">
                    <a:gradFill>
                      <a:gsLst>
                        <a:gs pos="0">
                          <a:srgbClr val="FFFFFF"/>
                        </a:gs>
                        <a:gs pos="100000">
                          <a:srgbClr val="FFFFFF"/>
                        </a:gs>
                      </a:gsLst>
                      <a:lin ang="5400000" scaled="0"/>
                    </a:gradFill>
                  </a:rPr>
                  <a:t>Shared instances</a:t>
                </a: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cstate="print">
                  <a:extLst>
                    <a:ext uri="{28A0092B-C50C-407E-A947-70E740481C1C}">
                      <a14:useLocalDpi xmlns:a14="http://schemas.microsoft.com/office/drawing/2010/main" val="0"/>
                    </a:ext>
                  </a:extLst>
                </a:blip>
                <a:srcRect l="10080"/>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grpSp>
      <p:grpSp>
        <p:nvGrpSpPr>
          <p:cNvPr id="8" name="Group 7"/>
          <p:cNvGrpSpPr/>
          <p:nvPr/>
        </p:nvGrpSpPr>
        <p:grpSpPr>
          <a:xfrm>
            <a:off x="3775784" y="3844693"/>
            <a:ext cx="852680"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114" name="Group 113"/>
          <p:cNvGrpSpPr/>
          <p:nvPr/>
        </p:nvGrpSpPr>
        <p:grpSpPr>
          <a:xfrm>
            <a:off x="1851444" y="4536375"/>
            <a:ext cx="852680"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r>
                <a:rPr lang="en-US" sz="3200" dirty="0">
                  <a:gradFill>
                    <a:gsLst>
                      <a:gs pos="0">
                        <a:srgbClr val="FFFFFF"/>
                      </a:gs>
                      <a:gs pos="100000">
                        <a:srgbClr val="FFFFFF"/>
                      </a:gs>
                    </a:gsLst>
                    <a:lin ang="5400000" scaled="0"/>
                  </a:gradFill>
                  <a:sym typeface="Wingdings" pitchFamily="2" charset="2"/>
                </a:rPr>
                <a:t>:-)</a:t>
              </a:r>
              <a:endParaRPr lang="en-US" sz="2800" dirty="0">
                <a:gradFill>
                  <a:gsLst>
                    <a:gs pos="0">
                      <a:srgbClr val="FFFFFF"/>
                    </a:gs>
                    <a:gs pos="100000">
                      <a:srgbClr val="FFFFFF"/>
                    </a:gs>
                  </a:gsLst>
                  <a:lin ang="5400000" scaled="0"/>
                </a:gradFill>
              </a:endParaRPr>
            </a:p>
          </p:txBody>
        </p:sp>
      </p:grpSp>
      <p:grpSp>
        <p:nvGrpSpPr>
          <p:cNvPr id="119" name="Group 118"/>
          <p:cNvGrpSpPr/>
          <p:nvPr/>
        </p:nvGrpSpPr>
        <p:grpSpPr>
          <a:xfrm>
            <a:off x="-1" y="2"/>
            <a:ext cx="12192001" cy="983235"/>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914084" fontAlgn="base">
                  <a:spcBef>
                    <a:spcPct val="0"/>
                  </a:spcBef>
                  <a:spcAft>
                    <a:spcPct val="0"/>
                  </a:spcAft>
                </a:pPr>
                <a:endParaRPr lang="en-US" sz="2267" dirty="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4"/>
                <a:ext cx="1589530" cy="4431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gradFill>
                      <a:gsLst>
                        <a:gs pos="0">
                          <a:srgbClr val="0071BC"/>
                        </a:gs>
                        <a:gs pos="100000">
                          <a:srgbClr val="0071BC"/>
                        </a:gs>
                      </a:gsLst>
                      <a:lin ang="5400000" scaled="0"/>
                    </a:gradFill>
                  </a:rPr>
                  <a:t>shared</a:t>
                </a:r>
              </a:p>
            </p:txBody>
          </p:sp>
          <p:sp>
            <p:nvSpPr>
              <p:cNvPr id="125" name="Title 1"/>
              <p:cNvSpPr txBox="1">
                <a:spLocks/>
              </p:cNvSpPr>
              <p:nvPr/>
            </p:nvSpPr>
            <p:spPr>
              <a:xfrm>
                <a:off x="8681891" y="453410"/>
                <a:ext cx="1838633" cy="4431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07" algn="l"/>
                  </a:tabLst>
                </a:pPr>
                <a:r>
                  <a:rPr sz="3200" dirty="0">
                    <a:solidFill>
                      <a:srgbClr val="FFFFFF"/>
                    </a:solidFill>
                  </a:rPr>
                  <a:t>standard</a:t>
                </a: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396" y="1533589"/>
            <a:ext cx="1589944" cy="443198"/>
          </a:xfrm>
          <a:prstGeom prst="rect">
            <a:avLst/>
          </a:prstGeom>
        </p:spPr>
        <p:txBody>
          <a:bodyPr vert="horz" wrap="square" lIns="0" tIns="0" rIns="0" bIns="0" rtlCol="0" anchor="t">
            <a:spAutoFit/>
          </a:bodyPr>
          <a:lstStyle>
            <a:defPPr>
              <a:defRPr lang="en-US"/>
            </a:defPPr>
            <a:lvl1pPr algn="r">
              <a:lnSpc>
                <a:spcPct val="90000"/>
              </a:lnSpc>
              <a:spcBef>
                <a:spcPct val="0"/>
              </a:spcBef>
              <a:buNone/>
              <a:tabLst>
                <a:tab pos="1089025" algn="l"/>
              </a:tabLst>
              <a:defRPr sz="3200" b="0" cap="none" spc="-100" baseline="0">
                <a:ln w="3175">
                  <a:noFill/>
                </a:ln>
                <a:effectLst/>
                <a:latin typeface="Segoe UI" pitchFamily="34" charset="0"/>
                <a:ea typeface="Segoe UI" pitchFamily="34" charset="0"/>
                <a:cs typeface="Segoe UI" pitchFamily="34" charset="0"/>
              </a:defRPr>
            </a:lvl1pPr>
          </a:lstStyle>
          <a:p>
            <a:pPr defTabSz="914348"/>
            <a:r>
              <a:rPr dirty="0">
                <a:gradFill>
                  <a:gsLst>
                    <a:gs pos="0">
                      <a:srgbClr val="5F5F5F"/>
                    </a:gs>
                    <a:gs pos="100000">
                      <a:srgbClr val="5F5F5F"/>
                    </a:gs>
                  </a:gsLst>
                  <a:lin ang="5400000" scaled="0"/>
                </a:gradFill>
              </a:rPr>
              <a:t>shared</a:t>
            </a:r>
          </a:p>
        </p:txBody>
      </p:sp>
      <p:sp>
        <p:nvSpPr>
          <p:cNvPr id="2" name="Title 1"/>
          <p:cNvSpPr>
            <a:spLocks noGrp="1"/>
          </p:cNvSpPr>
          <p:nvPr>
            <p:ph type="title"/>
          </p:nvPr>
        </p:nvSpPr>
        <p:spPr/>
        <p:txBody>
          <a:bodyPr/>
          <a:lstStyle/>
          <a:p>
            <a:r>
              <a:rPr lang="en-US" dirty="0">
                <a:gradFill>
                  <a:gsLst>
                    <a:gs pos="0">
                      <a:srgbClr val="FFFFFF"/>
                    </a:gs>
                    <a:gs pos="100000">
                      <a:srgbClr val="FFFFFF"/>
                    </a:gs>
                  </a:gsLst>
                  <a:lin ang="5400000" scaled="0"/>
                </a:gradFill>
              </a:rPr>
              <a:t>web sites </a:t>
            </a:r>
          </a:p>
        </p:txBody>
      </p:sp>
    </p:spTree>
    <p:extLst>
      <p:ext uri="{BB962C8B-B14F-4D97-AF65-F5344CB8AC3E}">
        <p14:creationId xmlns:p14="http://schemas.microsoft.com/office/powerpoint/2010/main" val="11430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IMING" val="|5.7|8.9|.5"/>
</p:tagLst>
</file>

<file path=ppt/tags/tag51.xml><?xml version="1.0" encoding="utf-8"?>
<p:tagLst xmlns:a="http://schemas.openxmlformats.org/drawingml/2006/main" xmlns:r="http://schemas.openxmlformats.org/officeDocument/2006/relationships" xmlns:p="http://schemas.openxmlformats.org/presentationml/2006/main">
  <p:tag name="TIMING" val="|.8|18.8|.5"/>
</p:tagLst>
</file>

<file path=ppt/tags/tag52.xml><?xml version="1.0" encoding="utf-8"?>
<p:tagLst xmlns:a="http://schemas.openxmlformats.org/drawingml/2006/main" xmlns:r="http://schemas.openxmlformats.org/officeDocument/2006/relationships" xmlns:p="http://schemas.openxmlformats.org/presentationml/2006/main">
  <p:tag name="TIMING" val="|.4|44.6|.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4.xml><?xml version="1.0" encoding="utf-8"?>
<p:tagLst xmlns:a="http://schemas.openxmlformats.org/drawingml/2006/main" xmlns:r="http://schemas.openxmlformats.org/officeDocument/2006/relationships" xmlns:p="http://schemas.openxmlformats.org/presentationml/2006/main">
  <p:tag name="TIMING" val="|.3|0|0|.4|.5|.5|.5|.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7.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819</TotalTime>
  <Words>5580</Words>
  <Application>Microsoft Office PowerPoint</Application>
  <PresentationFormat>Widescreen</PresentationFormat>
  <Paragraphs>1174</Paragraphs>
  <Slides>86</Slides>
  <Notes>79</Notes>
  <HiddenSlides>0</HiddenSlides>
  <MMClips>0</MMClips>
  <ScaleCrop>false</ScaleCrop>
  <HeadingPairs>
    <vt:vector size="8" baseType="variant">
      <vt:variant>
        <vt:lpstr>Fonts Used</vt:lpstr>
      </vt:variant>
      <vt:variant>
        <vt:i4>8</vt:i4>
      </vt:variant>
      <vt:variant>
        <vt:lpstr>Theme</vt:lpstr>
      </vt:variant>
      <vt:variant>
        <vt:i4>33</vt:i4>
      </vt:variant>
      <vt:variant>
        <vt:lpstr>Embedded OLE Servers</vt:lpstr>
      </vt:variant>
      <vt:variant>
        <vt:i4>1</vt:i4>
      </vt:variant>
      <vt:variant>
        <vt:lpstr>Slide Titles</vt:lpstr>
      </vt:variant>
      <vt:variant>
        <vt:i4>86</vt:i4>
      </vt:variant>
    </vt:vector>
  </HeadingPairs>
  <TitlesOfParts>
    <vt:vector size="128" baseType="lpstr">
      <vt:lpstr>Arial</vt:lpstr>
      <vt:lpstr>Calibri</vt:lpstr>
      <vt:lpstr>Consolas</vt:lpstr>
      <vt:lpstr>Kozuka Gothic Pro R</vt:lpstr>
      <vt:lpstr>Segoe Light</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think-cell Slide</vt:lpstr>
      <vt:lpstr>Windows Azure Websites and Virtual Machines</vt:lpstr>
      <vt:lpstr>PowerPoint Presentation</vt:lpstr>
      <vt:lpstr>PowerPoint Presentation</vt:lpstr>
      <vt:lpstr>PowerPoint Presentation</vt:lpstr>
      <vt:lpstr>Supported Publishing Methods</vt:lpstr>
      <vt:lpstr>Supported Web Frameworks</vt:lpstr>
      <vt:lpstr>scale</vt:lpstr>
      <vt:lpstr>web sites</vt:lpstr>
      <vt:lpstr>web sites </vt:lpstr>
      <vt:lpstr>web sites </vt:lpstr>
      <vt:lpstr>web sites</vt:lpstr>
      <vt:lpstr>web sites </vt:lpstr>
      <vt:lpstr>auto-scaling</vt:lpstr>
      <vt:lpstr>Diagnostics &amp; Monitoring</vt:lpstr>
      <vt:lpstr>Windows Azure Web App Gallery</vt:lpstr>
      <vt:lpstr>Windows Azure Store</vt:lpstr>
      <vt:lpstr>Windows Azure Web Sites</vt:lpstr>
      <vt:lpstr>Start Simple</vt:lpstr>
      <vt:lpstr>Code Smart</vt:lpstr>
      <vt:lpstr>Go Live</vt:lpstr>
      <vt:lpstr>Creating a Wordpress  site</vt:lpstr>
      <vt:lpstr>Deploying from Github</vt:lpstr>
      <vt:lpstr> Website examples</vt:lpstr>
      <vt:lpstr>https://elastastorage.blob.core.windows.net/msrcourse/windows azure websites files.zip</vt:lpstr>
      <vt:lpstr>PowerPoint Presentation</vt:lpstr>
      <vt:lpstr>Load Balancing Websites </vt:lpstr>
      <vt:lpstr>Project Kudu </vt:lpstr>
      <vt:lpstr>Command line Kudu: Log streaming </vt:lpstr>
      <vt:lpstr>Application Scenarios</vt:lpstr>
      <vt:lpstr>PowerPoint Presentation</vt:lpstr>
      <vt:lpstr>A Continuous Offering    From Private to     Public Cloud </vt:lpstr>
      <vt:lpstr>Windows Azure Virtual Machines</vt:lpstr>
      <vt:lpstr>Cloud First Provisioning</vt:lpstr>
      <vt:lpstr>Supported Windows Server Applications</vt:lpstr>
      <vt:lpstr>Linux on Windows Azure</vt:lpstr>
      <vt:lpstr>Gallery Images Available</vt:lpstr>
      <vt:lpstr>Virtual Machine Sizes</vt:lpstr>
      <vt:lpstr>Linux Offering</vt:lpstr>
      <vt:lpstr>PowerPoint Presentation</vt:lpstr>
      <vt:lpstr>Cloud Services, Roles, and Instances </vt:lpstr>
      <vt:lpstr>Cloud Services with Virtual Machines Multiple Virtual Machines can be hosted within the same cloud service </vt:lpstr>
      <vt:lpstr>Multiple Cloud Services Configuration</vt:lpstr>
      <vt:lpstr>PowerPoint Presentation</vt:lpstr>
      <vt:lpstr>Service Level Agreements </vt:lpstr>
      <vt:lpstr>Fault and Update Domains</vt:lpstr>
      <vt:lpstr>Fault and Update Domains</vt:lpstr>
      <vt:lpstr>Virtual Machine Availability Sets Update Domains are honored by host OS updates</vt:lpstr>
      <vt:lpstr>End to End Highly Available Solution Redundancy at every level</vt:lpstr>
      <vt:lpstr>PowerPoint Presentation</vt:lpstr>
      <vt:lpstr>VM disk layout</vt:lpstr>
      <vt:lpstr>VM disk layout</vt:lpstr>
      <vt:lpstr>VM disk layout</vt:lpstr>
      <vt:lpstr>Persistent Disk Management</vt:lpstr>
      <vt:lpstr>Disk Caching</vt:lpstr>
      <vt:lpstr>Persistent Disks and Highly Durable</vt:lpstr>
      <vt:lpstr>Persistent Disks and Highly Durable</vt:lpstr>
      <vt:lpstr>PowerPoint Presentation</vt:lpstr>
      <vt:lpstr>Disks and Images</vt:lpstr>
      <vt:lpstr>Image Mobility</vt:lpstr>
      <vt:lpstr>Bring Your Own Server/VHD</vt:lpstr>
      <vt:lpstr>Imaging VMs in the Cloud</vt:lpstr>
      <vt:lpstr>What will work on upload…</vt:lpstr>
      <vt:lpstr>Tips on BYO Generalized Images</vt:lpstr>
      <vt:lpstr>Manage using existing Tools</vt:lpstr>
      <vt:lpstr>Scripting Capabilities</vt:lpstr>
      <vt:lpstr>What can you do with PowerShell?</vt:lpstr>
      <vt:lpstr>Virtual Machine Management</vt:lpstr>
      <vt:lpstr>PowerPoint Presentation</vt:lpstr>
      <vt:lpstr>Linux Built on Persistent VM Role</vt:lpstr>
      <vt:lpstr>The Technology to Provision a Linux Platform Image</vt:lpstr>
      <vt:lpstr>Windows Azure Linux Agent</vt:lpstr>
      <vt:lpstr>Gallery Experience</vt:lpstr>
      <vt:lpstr>Third Party Tool  Provisioning</vt:lpstr>
      <vt:lpstr>Tool Based Provisioning</vt:lpstr>
      <vt:lpstr>Bring Your Own Linux</vt:lpstr>
      <vt:lpstr>Bring Your Own Linux</vt:lpstr>
      <vt:lpstr>Linux on Azure  Open Source Strategy</vt:lpstr>
      <vt:lpstr>vmdepot </vt:lpstr>
      <vt:lpstr>Capturing a Windows  VM with Sysprep</vt:lpstr>
      <vt:lpstr>Capturing a Linux VM  with waagent</vt:lpstr>
      <vt:lpstr>The platform image  gallery</vt:lpstr>
      <vt:lpstr>Using vmdepot</vt:lpstr>
      <vt:lpstr>Adding Data Disks to  a Windows and Linux VM  </vt:lpstr>
      <vt:lpstr>https://elastastorage.blob.core.windows.net/msrcourse/virtual machines.zip</vt:lpstr>
      <vt:lpstr>https://elastastorage.blob.core.windows.net/msrcourse/iPython.zip </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35</cp:revision>
  <dcterms:created xsi:type="dcterms:W3CDTF">2013-08-21T10:51:45Z</dcterms:created>
  <dcterms:modified xsi:type="dcterms:W3CDTF">2013-09-16T02:10:06Z</dcterms:modified>
</cp:coreProperties>
</file>